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e357dce6348b43ed" /><Relationship Type="http://schemas.openxmlformats.org/officeDocument/2006/relationships/extended-properties" Target="/docProps/app.xml" Id="R3a5f725b5dcb4ef6" /><Relationship Type="http://schemas.openxmlformats.org/officeDocument/2006/relationships/officeDocument" Target="/ppt/presentation.xml" Id="Re6817878982145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53993e60554273"/>
  </p:sldMasterIdLst>
  <p:notesMasterIdLst>
    <p:notesMasterId xmlns:r="http://schemas.openxmlformats.org/officeDocument/2006/relationships" r:id="Rd66281f0d30548ac"/>
  </p:notesMasterIdLst>
  <p:sldIdLst>
    <p:sldId xmlns:r="http://schemas.openxmlformats.org/officeDocument/2006/relationships" id="256" r:id="Rf9c1ea91f7c64fe4"/>
    <p:sldId xmlns:r="http://schemas.openxmlformats.org/officeDocument/2006/relationships" id="257" r:id="R448be720641c41ee"/>
    <p:sldId xmlns:r="http://schemas.openxmlformats.org/officeDocument/2006/relationships" id="258" r:id="R26f18bbcc6ea43c4"/>
    <p:sldId xmlns:r="http://schemas.openxmlformats.org/officeDocument/2006/relationships" id="259" r:id="R6beb0ab893ca4392"/>
    <p:sldId xmlns:r="http://schemas.openxmlformats.org/officeDocument/2006/relationships" id="260" r:id="Ra878074fc1b44df5"/>
    <p:sldId xmlns:r="http://schemas.openxmlformats.org/officeDocument/2006/relationships" id="261" r:id="Rac1dece122ef4082"/>
    <p:sldId xmlns:r="http://schemas.openxmlformats.org/officeDocument/2006/relationships" id="262" r:id="Rfc7130397e3d4a37"/>
    <p:sldId xmlns:r="http://schemas.openxmlformats.org/officeDocument/2006/relationships" id="263" r:id="R7fb2aebafe944832"/>
    <p:sldId xmlns:r="http://schemas.openxmlformats.org/officeDocument/2006/relationships" id="264" r:id="Rd6cf1682cb474aea"/>
    <p:sldId xmlns:r="http://schemas.openxmlformats.org/officeDocument/2006/relationships" id="265" r:id="R61fe81464ca5448c"/>
    <p:sldId xmlns:r="http://schemas.openxmlformats.org/officeDocument/2006/relationships" id="266" r:id="Rb7a832785acc418a"/>
    <p:sldId xmlns:r="http://schemas.openxmlformats.org/officeDocument/2006/relationships" id="267" r:id="R181cc27822aa4b7a"/>
    <p:sldId xmlns:r="http://schemas.openxmlformats.org/officeDocument/2006/relationships" id="268" r:id="R5f20b5491e7346d4"/>
    <p:sldId xmlns:r="http://schemas.openxmlformats.org/officeDocument/2006/relationships" id="269" r:id="R734ab3500999455c"/>
    <p:sldId xmlns:r="http://schemas.openxmlformats.org/officeDocument/2006/relationships" id="270" r:id="Re3eab6c2f32c4621"/>
    <p:sldId xmlns:r="http://schemas.openxmlformats.org/officeDocument/2006/relationships" id="271" r:id="Rf888256301da4bb3"/>
    <p:sldId xmlns:r="http://schemas.openxmlformats.org/officeDocument/2006/relationships" id="272" r:id="R294e21fcce194e8b"/>
    <p:sldId xmlns:r="http://schemas.openxmlformats.org/officeDocument/2006/relationships" id="273" r:id="R7f3d7f4f2249465f"/>
    <p:sldId xmlns:r="http://schemas.openxmlformats.org/officeDocument/2006/relationships" id="274" r:id="R15bbbd50dbaf457a"/>
    <p:sldId xmlns:r="http://schemas.openxmlformats.org/officeDocument/2006/relationships" id="275" r:id="R74bdb9ba71f74f32"/>
    <p:sldId xmlns:r="http://schemas.openxmlformats.org/officeDocument/2006/relationships" id="276" r:id="R8d79d76ce41b43c1"/>
    <p:sldId xmlns:r="http://schemas.openxmlformats.org/officeDocument/2006/relationships" id="277" r:id="R308a7bbd398a46ee"/>
    <p:sldId xmlns:r="http://schemas.openxmlformats.org/officeDocument/2006/relationships" id="278" r:id="R493dc22e051d4952"/>
    <p:sldId xmlns:r="http://schemas.openxmlformats.org/officeDocument/2006/relationships" id="279" r:id="Rb5f4011d46d64d16"/>
    <p:sldId xmlns:r="http://schemas.openxmlformats.org/officeDocument/2006/relationships" id="280" r:id="R549660589a5a418c"/>
    <p:sldId xmlns:r="http://schemas.openxmlformats.org/officeDocument/2006/relationships" id="281" r:id="R397a194cec8549a9"/>
    <p:sldId xmlns:r="http://schemas.openxmlformats.org/officeDocument/2006/relationships" id="282" r:id="R3964d18cff224b9d"/>
    <p:sldId xmlns:r="http://schemas.openxmlformats.org/officeDocument/2006/relationships" id="283" r:id="Rab657fbd5e054ecc"/>
    <p:sldId xmlns:r="http://schemas.openxmlformats.org/officeDocument/2006/relationships" id="284" r:id="Rb8f99dc02d104636"/>
    <p:sldId xmlns:r="http://schemas.openxmlformats.org/officeDocument/2006/relationships" id="285" r:id="R8d209f190a7a4039"/>
    <p:sldId xmlns:r="http://schemas.openxmlformats.org/officeDocument/2006/relationships" id="286" r:id="Rf7f65411c38f4c2a"/>
    <p:sldId xmlns:r="http://schemas.openxmlformats.org/officeDocument/2006/relationships" id="287" r:id="Rd1ce37dfbb184450"/>
    <p:sldId xmlns:r="http://schemas.openxmlformats.org/officeDocument/2006/relationships" id="288" r:id="Rfa7b5511d44f4aee"/>
    <p:sldId xmlns:r="http://schemas.openxmlformats.org/officeDocument/2006/relationships" id="289" r:id="Rf7a4030462724cde"/>
    <p:sldId xmlns:r="http://schemas.openxmlformats.org/officeDocument/2006/relationships" id="290" r:id="R5a7f5c20744a4d93"/>
    <p:sldId xmlns:r="http://schemas.openxmlformats.org/officeDocument/2006/relationships" id="291" r:id="Rd4d7cc7839314850"/>
    <p:sldId xmlns:r="http://schemas.openxmlformats.org/officeDocument/2006/relationships" id="292" r:id="R977e648fc14d4329"/>
    <p:sldId xmlns:r="http://schemas.openxmlformats.org/officeDocument/2006/relationships" id="293" r:id="R30f81f06ac4644db"/>
    <p:sldId xmlns:r="http://schemas.openxmlformats.org/officeDocument/2006/relationships" id="294" r:id="Ra037fe1d913f4bd4"/>
    <p:sldId xmlns:r="http://schemas.openxmlformats.org/officeDocument/2006/relationships" id="295" r:id="R042a08b452c84a6b"/>
    <p:sldId xmlns:r="http://schemas.openxmlformats.org/officeDocument/2006/relationships" id="296" r:id="R194bae5224ec4116"/>
    <p:sldId xmlns:r="http://schemas.openxmlformats.org/officeDocument/2006/relationships" id="297" r:id="R0eb431be470047a6"/>
    <p:sldId xmlns:r="http://schemas.openxmlformats.org/officeDocument/2006/relationships" id="298" r:id="R7b582aea25ed46d6"/>
    <p:sldId xmlns:r="http://schemas.openxmlformats.org/officeDocument/2006/relationships" id="299" r:id="R13139d7b4fbb43f3"/>
    <p:sldId xmlns:r="http://schemas.openxmlformats.org/officeDocument/2006/relationships" id="300" r:id="Ra3c440bbc06f4eec"/>
    <p:sldId xmlns:r="http://schemas.openxmlformats.org/officeDocument/2006/relationships" id="301" r:id="R593af0e607ae4a4f"/>
    <p:sldId xmlns:r="http://schemas.openxmlformats.org/officeDocument/2006/relationships" id="302" r:id="R9e75ba8a1bb246a1"/>
    <p:sldId xmlns:r="http://schemas.openxmlformats.org/officeDocument/2006/relationships" id="303" r:id="R83a4fee6b12f4f8b"/>
    <p:sldId xmlns:r="http://schemas.openxmlformats.org/officeDocument/2006/relationships" id="304" r:id="R030e3da8e93f4b7f"/>
    <p:sldId xmlns:r="http://schemas.openxmlformats.org/officeDocument/2006/relationships" id="305" r:id="Rdd285b8bdbc74984"/>
    <p:sldId xmlns:r="http://schemas.openxmlformats.org/officeDocument/2006/relationships" id="306" r:id="Rdc77b3e0a86f4be8"/>
    <p:sldId xmlns:r="http://schemas.openxmlformats.org/officeDocument/2006/relationships" id="307" r:id="Rd3cb91aca82f4480"/>
    <p:sldId xmlns:r="http://schemas.openxmlformats.org/officeDocument/2006/relationships" id="308" r:id="Rf4ff3092d480411f"/>
    <p:sldId xmlns:r="http://schemas.openxmlformats.org/officeDocument/2006/relationships" id="309" r:id="R5c6fc564c03442fc"/>
    <p:sldId xmlns:r="http://schemas.openxmlformats.org/officeDocument/2006/relationships" id="310" r:id="R1bf2675384004ebc"/>
    <p:sldId xmlns:r="http://schemas.openxmlformats.org/officeDocument/2006/relationships" id="311" r:id="Rf66ccc7ee54f49a7"/>
    <p:sldId xmlns:r="http://schemas.openxmlformats.org/officeDocument/2006/relationships" id="312" r:id="Raa85feced16244a3"/>
    <p:sldId xmlns:r="http://schemas.openxmlformats.org/officeDocument/2006/relationships" id="313" r:id="Rafadd1f769b14037"/>
    <p:sldId xmlns:r="http://schemas.openxmlformats.org/officeDocument/2006/relationships" id="314" r:id="R20356eb06d284c63"/>
    <p:sldId xmlns:r="http://schemas.openxmlformats.org/officeDocument/2006/relationships" id="315" r:id="R8b5601865e114720"/>
    <p:sldId xmlns:r="http://schemas.openxmlformats.org/officeDocument/2006/relationships" id="316" r:id="R3853b9d3d8034fdb"/>
    <p:sldId xmlns:r="http://schemas.openxmlformats.org/officeDocument/2006/relationships" id="317" r:id="R511fc81e04704b8a"/>
    <p:sldId xmlns:r="http://schemas.openxmlformats.org/officeDocument/2006/relationships" id="318" r:id="Ref624172b4b34a29"/>
    <p:sldId xmlns:r="http://schemas.openxmlformats.org/officeDocument/2006/relationships" id="319" r:id="R882adcbce76d477d"/>
    <p:sldId xmlns:r="http://schemas.openxmlformats.org/officeDocument/2006/relationships" id="320" r:id="Rcaea6d599e9548be"/>
    <p:sldId xmlns:r="http://schemas.openxmlformats.org/officeDocument/2006/relationships" id="321" r:id="R039206e4d23f4d05"/>
    <p:sldId xmlns:r="http://schemas.openxmlformats.org/officeDocument/2006/relationships" id="322" r:id="Rfd56a6892f0a4556"/>
    <p:sldId xmlns:r="http://schemas.openxmlformats.org/officeDocument/2006/relationships" id="323" r:id="Rf9526da847c1463e"/>
    <p:sldId xmlns:r="http://schemas.openxmlformats.org/officeDocument/2006/relationships" id="324" r:id="Raec12873f3e44c5a"/>
    <p:sldId xmlns:r="http://schemas.openxmlformats.org/officeDocument/2006/relationships" id="325" r:id="R08b9b47748834965"/>
    <p:sldId xmlns:r="http://schemas.openxmlformats.org/officeDocument/2006/relationships" id="326" r:id="Rd29ddd5982274453"/>
    <p:sldId xmlns:r="http://schemas.openxmlformats.org/officeDocument/2006/relationships" id="327" r:id="R8126523a34ef4912"/>
    <p:sldId xmlns:r="http://schemas.openxmlformats.org/officeDocument/2006/relationships" id="328" r:id="R71e1975b24754f10"/>
    <p:sldId xmlns:r="http://schemas.openxmlformats.org/officeDocument/2006/relationships" id="329" r:id="Radc07f502e474a2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3993e60554273" /><Relationship Type="http://schemas.openxmlformats.org/officeDocument/2006/relationships/theme" Target="/ppt/theme/theme1.xml" Id="R22c2b6bf760442b1" /><Relationship Type="http://schemas.openxmlformats.org/officeDocument/2006/relationships/notesMaster" Target="/ppt/notesMasters/notesMaster1.xml" Id="Rd66281f0d30548ac" /><Relationship Type="http://schemas.openxmlformats.org/officeDocument/2006/relationships/presProps" Target="/ppt/presProps.xml" Id="R4205d66769894bb4" /><Relationship Type="http://schemas.openxmlformats.org/officeDocument/2006/relationships/viewProps" Target="/ppt/viewProps.xml" Id="Re0e3ddd273014781" /><Relationship Type="http://schemas.openxmlformats.org/officeDocument/2006/relationships/tableStyles" Target="/ppt/tableStyles.xml" Id="Rdb1ff87a109e423a" /><Relationship Type="http://schemas.openxmlformats.org/officeDocument/2006/relationships/slide" Target="/ppt/slides/slide1.xml" Id="Rf9c1ea91f7c64fe4" /><Relationship Type="http://schemas.openxmlformats.org/officeDocument/2006/relationships/slide" Target="/ppt/slides/slide2.xml" Id="R448be720641c41ee" /><Relationship Type="http://schemas.openxmlformats.org/officeDocument/2006/relationships/slide" Target="/ppt/slides/slide3.xml" Id="R26f18bbcc6ea43c4" /><Relationship Type="http://schemas.openxmlformats.org/officeDocument/2006/relationships/slide" Target="/ppt/slides/slide4.xml" Id="R6beb0ab893ca4392" /><Relationship Type="http://schemas.openxmlformats.org/officeDocument/2006/relationships/slide" Target="/ppt/slides/slide5.xml" Id="Ra878074fc1b44df5" /><Relationship Type="http://schemas.openxmlformats.org/officeDocument/2006/relationships/slide" Target="/ppt/slides/slide6.xml" Id="Rac1dece122ef4082" /><Relationship Type="http://schemas.openxmlformats.org/officeDocument/2006/relationships/slide" Target="/ppt/slides/slide7.xml" Id="Rfc7130397e3d4a37" /><Relationship Type="http://schemas.openxmlformats.org/officeDocument/2006/relationships/slide" Target="/ppt/slides/slide8.xml" Id="R7fb2aebafe944832" /><Relationship Type="http://schemas.openxmlformats.org/officeDocument/2006/relationships/slide" Target="/ppt/slides/slide9.xml" Id="Rd6cf1682cb474aea" /><Relationship Type="http://schemas.openxmlformats.org/officeDocument/2006/relationships/slide" Target="/ppt/slides/slide10.xml" Id="R61fe81464ca5448c" /><Relationship Type="http://schemas.openxmlformats.org/officeDocument/2006/relationships/slide" Target="/ppt/slides/slide11.xml" Id="Rb7a832785acc418a" /><Relationship Type="http://schemas.openxmlformats.org/officeDocument/2006/relationships/slide" Target="/ppt/slides/slide12.xml" Id="R181cc27822aa4b7a" /><Relationship Type="http://schemas.openxmlformats.org/officeDocument/2006/relationships/slide" Target="/ppt/slides/slide13.xml" Id="R5f20b5491e7346d4" /><Relationship Type="http://schemas.openxmlformats.org/officeDocument/2006/relationships/slide" Target="/ppt/slides/slide14.xml" Id="R734ab3500999455c" /><Relationship Type="http://schemas.openxmlformats.org/officeDocument/2006/relationships/slide" Target="/ppt/slides/slide15.xml" Id="Re3eab6c2f32c4621" /><Relationship Type="http://schemas.openxmlformats.org/officeDocument/2006/relationships/slide" Target="/ppt/slides/slide16.xml" Id="Rf888256301da4bb3" /><Relationship Type="http://schemas.openxmlformats.org/officeDocument/2006/relationships/slide" Target="/ppt/slides/slide17.xml" Id="R294e21fcce194e8b" /><Relationship Type="http://schemas.openxmlformats.org/officeDocument/2006/relationships/slide" Target="/ppt/slides/slide18.xml" Id="R7f3d7f4f2249465f" /><Relationship Type="http://schemas.openxmlformats.org/officeDocument/2006/relationships/slide" Target="/ppt/slides/slide19.xml" Id="R15bbbd50dbaf457a" /><Relationship Type="http://schemas.openxmlformats.org/officeDocument/2006/relationships/slide" Target="/ppt/slides/slide20.xml" Id="R74bdb9ba71f74f32" /><Relationship Type="http://schemas.openxmlformats.org/officeDocument/2006/relationships/slide" Target="/ppt/slides/slide21.xml" Id="R8d79d76ce41b43c1" /><Relationship Type="http://schemas.openxmlformats.org/officeDocument/2006/relationships/slide" Target="/ppt/slides/slide22.xml" Id="R308a7bbd398a46ee" /><Relationship Type="http://schemas.openxmlformats.org/officeDocument/2006/relationships/slide" Target="/ppt/slides/slide23.xml" Id="R493dc22e051d4952" /><Relationship Type="http://schemas.openxmlformats.org/officeDocument/2006/relationships/slide" Target="/ppt/slides/slide24.xml" Id="Rb5f4011d46d64d16" /><Relationship Type="http://schemas.openxmlformats.org/officeDocument/2006/relationships/slide" Target="/ppt/slides/slide25.xml" Id="R549660589a5a418c" /><Relationship Type="http://schemas.openxmlformats.org/officeDocument/2006/relationships/slide" Target="/ppt/slides/slide26.xml" Id="R397a194cec8549a9" /><Relationship Type="http://schemas.openxmlformats.org/officeDocument/2006/relationships/slide" Target="/ppt/slides/slide27.xml" Id="R3964d18cff224b9d" /><Relationship Type="http://schemas.openxmlformats.org/officeDocument/2006/relationships/slide" Target="/ppt/slides/slide28.xml" Id="Rab657fbd5e054ecc" /><Relationship Type="http://schemas.openxmlformats.org/officeDocument/2006/relationships/slide" Target="/ppt/slides/slide29.xml" Id="Rb8f99dc02d104636" /><Relationship Type="http://schemas.openxmlformats.org/officeDocument/2006/relationships/slide" Target="/ppt/slides/slide30.xml" Id="R8d209f190a7a4039" /><Relationship Type="http://schemas.openxmlformats.org/officeDocument/2006/relationships/slide" Target="/ppt/slides/slide31.xml" Id="Rf7f65411c38f4c2a" /><Relationship Type="http://schemas.openxmlformats.org/officeDocument/2006/relationships/slide" Target="/ppt/slides/slide32.xml" Id="Rd1ce37dfbb184450" /><Relationship Type="http://schemas.openxmlformats.org/officeDocument/2006/relationships/slide" Target="/ppt/slides/slide33.xml" Id="Rfa7b5511d44f4aee" /><Relationship Type="http://schemas.openxmlformats.org/officeDocument/2006/relationships/slide" Target="/ppt/slides/slide34.xml" Id="Rf7a4030462724cde" /><Relationship Type="http://schemas.openxmlformats.org/officeDocument/2006/relationships/slide" Target="/ppt/slides/slide35.xml" Id="R5a7f5c20744a4d93" /><Relationship Type="http://schemas.openxmlformats.org/officeDocument/2006/relationships/slide" Target="/ppt/slides/slide36.xml" Id="Rd4d7cc7839314850" /><Relationship Type="http://schemas.openxmlformats.org/officeDocument/2006/relationships/slide" Target="/ppt/slides/slide37.xml" Id="R977e648fc14d4329" /><Relationship Type="http://schemas.openxmlformats.org/officeDocument/2006/relationships/slide" Target="/ppt/slides/slide38.xml" Id="R30f81f06ac4644db" /><Relationship Type="http://schemas.openxmlformats.org/officeDocument/2006/relationships/slide" Target="/ppt/slides/slide39.xml" Id="Ra037fe1d913f4bd4" /><Relationship Type="http://schemas.openxmlformats.org/officeDocument/2006/relationships/slide" Target="/ppt/slides/slide40.xml" Id="R042a08b452c84a6b" /><Relationship Type="http://schemas.openxmlformats.org/officeDocument/2006/relationships/slide" Target="/ppt/slides/slide41.xml" Id="R194bae5224ec4116" /><Relationship Type="http://schemas.openxmlformats.org/officeDocument/2006/relationships/slide" Target="/ppt/slides/slide42.xml" Id="R0eb431be470047a6" /><Relationship Type="http://schemas.openxmlformats.org/officeDocument/2006/relationships/slide" Target="/ppt/slides/slide43.xml" Id="R7b582aea25ed46d6" /><Relationship Type="http://schemas.openxmlformats.org/officeDocument/2006/relationships/slide" Target="/ppt/slides/slide44.xml" Id="R13139d7b4fbb43f3" /><Relationship Type="http://schemas.openxmlformats.org/officeDocument/2006/relationships/slide" Target="/ppt/slides/slide45.xml" Id="Ra3c440bbc06f4eec" /><Relationship Type="http://schemas.openxmlformats.org/officeDocument/2006/relationships/slide" Target="/ppt/slides/slide46.xml" Id="R593af0e607ae4a4f" /><Relationship Type="http://schemas.openxmlformats.org/officeDocument/2006/relationships/slide" Target="/ppt/slides/slide47.xml" Id="R9e75ba8a1bb246a1" /><Relationship Type="http://schemas.openxmlformats.org/officeDocument/2006/relationships/slide" Target="/ppt/slides/slide48.xml" Id="R83a4fee6b12f4f8b" /><Relationship Type="http://schemas.openxmlformats.org/officeDocument/2006/relationships/slide" Target="/ppt/slides/slide49.xml" Id="R030e3da8e93f4b7f" /><Relationship Type="http://schemas.openxmlformats.org/officeDocument/2006/relationships/slide" Target="/ppt/slides/slide50.xml" Id="Rdd285b8bdbc74984" /><Relationship Type="http://schemas.openxmlformats.org/officeDocument/2006/relationships/slide" Target="/ppt/slides/slide51.xml" Id="Rdc77b3e0a86f4be8" /><Relationship Type="http://schemas.openxmlformats.org/officeDocument/2006/relationships/slide" Target="/ppt/slides/slide52.xml" Id="Rd3cb91aca82f4480" /><Relationship Type="http://schemas.openxmlformats.org/officeDocument/2006/relationships/slide" Target="/ppt/slides/slide53.xml" Id="Rf4ff3092d480411f" /><Relationship Type="http://schemas.openxmlformats.org/officeDocument/2006/relationships/slide" Target="/ppt/slides/slide54.xml" Id="R5c6fc564c03442fc" /><Relationship Type="http://schemas.openxmlformats.org/officeDocument/2006/relationships/slide" Target="/ppt/slides/slide55.xml" Id="R1bf2675384004ebc" /><Relationship Type="http://schemas.openxmlformats.org/officeDocument/2006/relationships/slide" Target="/ppt/slides/slide56.xml" Id="Rf66ccc7ee54f49a7" /><Relationship Type="http://schemas.openxmlformats.org/officeDocument/2006/relationships/slide" Target="/ppt/slides/slide57.xml" Id="Raa85feced16244a3" /><Relationship Type="http://schemas.openxmlformats.org/officeDocument/2006/relationships/slide" Target="/ppt/slides/slide58.xml" Id="Rafadd1f769b14037" /><Relationship Type="http://schemas.openxmlformats.org/officeDocument/2006/relationships/slide" Target="/ppt/slides/slide59.xml" Id="R20356eb06d284c63" /><Relationship Type="http://schemas.openxmlformats.org/officeDocument/2006/relationships/slide" Target="/ppt/slides/slide60.xml" Id="R8b5601865e114720" /><Relationship Type="http://schemas.openxmlformats.org/officeDocument/2006/relationships/slide" Target="/ppt/slides/slide61.xml" Id="R3853b9d3d8034fdb" /><Relationship Type="http://schemas.openxmlformats.org/officeDocument/2006/relationships/slide" Target="/ppt/slides/slide62.xml" Id="R511fc81e04704b8a" /><Relationship Type="http://schemas.openxmlformats.org/officeDocument/2006/relationships/slide" Target="/ppt/slides/slide63.xml" Id="Ref624172b4b34a29" /><Relationship Type="http://schemas.openxmlformats.org/officeDocument/2006/relationships/slide" Target="/ppt/slides/slide64.xml" Id="R882adcbce76d477d" /><Relationship Type="http://schemas.openxmlformats.org/officeDocument/2006/relationships/slide" Target="/ppt/slides/slide65.xml" Id="Rcaea6d599e9548be" /><Relationship Type="http://schemas.openxmlformats.org/officeDocument/2006/relationships/slide" Target="/ppt/slides/slide66.xml" Id="R039206e4d23f4d05" /><Relationship Type="http://schemas.openxmlformats.org/officeDocument/2006/relationships/slide" Target="/ppt/slides/slide67.xml" Id="Rfd56a6892f0a4556" /><Relationship Type="http://schemas.openxmlformats.org/officeDocument/2006/relationships/slide" Target="/ppt/slides/slide68.xml" Id="Rf9526da847c1463e" /><Relationship Type="http://schemas.openxmlformats.org/officeDocument/2006/relationships/slide" Target="/ppt/slides/slide69.xml" Id="Raec12873f3e44c5a" /><Relationship Type="http://schemas.openxmlformats.org/officeDocument/2006/relationships/slide" Target="/ppt/slides/slide70.xml" Id="R08b9b47748834965" /><Relationship Type="http://schemas.openxmlformats.org/officeDocument/2006/relationships/slide" Target="/ppt/slides/slide71.xml" Id="Rd29ddd5982274453" /><Relationship Type="http://schemas.openxmlformats.org/officeDocument/2006/relationships/slide" Target="/ppt/slides/slide72.xml" Id="R8126523a34ef4912" /><Relationship Type="http://schemas.openxmlformats.org/officeDocument/2006/relationships/slide" Target="/ppt/slides/slide73.xml" Id="R71e1975b24754f10" /><Relationship Type="http://schemas.openxmlformats.org/officeDocument/2006/relationships/slide" Target="/ppt/slides/slide74.xml" Id="Radc07f502e474a2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d55ea33de5c430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df7a0aa3c804eec" /><Relationship Type="http://schemas.openxmlformats.org/officeDocument/2006/relationships/notesMaster" Target="/ppt/notesMasters/notesMaster1.xml" Id="R270a7a6112184a18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36cd9e96ea4b49ef" /><Relationship Type="http://schemas.openxmlformats.org/officeDocument/2006/relationships/notesMaster" Target="/ppt/notesMasters/notesMaster1.xml" Id="Rb687e981e0214e57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17c3242123984e13" /><Relationship Type="http://schemas.openxmlformats.org/officeDocument/2006/relationships/notesMaster" Target="/ppt/notesMasters/notesMaster1.xml" Id="Rcb313075b4b2497f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a9e07e9ca29e4887" /><Relationship Type="http://schemas.openxmlformats.org/officeDocument/2006/relationships/notesMaster" Target="/ppt/notesMasters/notesMaster1.xml" Id="Rad6479fb97ce4d77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97ceb081458548a3" /><Relationship Type="http://schemas.openxmlformats.org/officeDocument/2006/relationships/notesMaster" Target="/ppt/notesMasters/notesMaster1.xml" Id="R43078fabc5ef48d1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4e5446308bc54e65" /><Relationship Type="http://schemas.openxmlformats.org/officeDocument/2006/relationships/notesMaster" Target="/ppt/notesMasters/notesMaster1.xml" Id="Rc136fbd5607f41e0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a99cdf4dd4664ffd" /><Relationship Type="http://schemas.openxmlformats.org/officeDocument/2006/relationships/notesMaster" Target="/ppt/notesMasters/notesMaster1.xml" Id="R5cbfd9bc3758487d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000e61b721384f69" /><Relationship Type="http://schemas.openxmlformats.org/officeDocument/2006/relationships/notesMaster" Target="/ppt/notesMasters/notesMaster1.xml" Id="Rb7c346c72af1446b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e8eba8c2f9094e67" /><Relationship Type="http://schemas.openxmlformats.org/officeDocument/2006/relationships/notesMaster" Target="/ppt/notesMasters/notesMaster1.xml" Id="Ra2d6693399c34ea7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221b62e667b7463f" /><Relationship Type="http://schemas.openxmlformats.org/officeDocument/2006/relationships/notesMaster" Target="/ppt/notesMasters/notesMaster1.xml" Id="R33df2aeace4e4f53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5badba3814884144" /><Relationship Type="http://schemas.openxmlformats.org/officeDocument/2006/relationships/notesMaster" Target="/ppt/notesMasters/notesMaster1.xml" Id="R8e84973b937b4e85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4260d9c8b3764272" /><Relationship Type="http://schemas.openxmlformats.org/officeDocument/2006/relationships/notesMaster" Target="/ppt/notesMasters/notesMaster1.xml" Id="R42cc381593b947c1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6df158311ffc4974" /><Relationship Type="http://schemas.openxmlformats.org/officeDocument/2006/relationships/notesMaster" Target="/ppt/notesMasters/notesMaster1.xml" Id="Rb3ff1b1d40a84ce2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016218a4cc324c00" /><Relationship Type="http://schemas.openxmlformats.org/officeDocument/2006/relationships/notesMaster" Target="/ppt/notesMasters/notesMaster1.xml" Id="R79dc9899c8e842c7" /></Relationships>
</file>

<file path=ppt/notesSlides/_rels/notesSlide22.xml.rels>&#65279;<?xml version="1.0" encoding="utf-8"?><Relationships xmlns="http://schemas.openxmlformats.org/package/2006/relationships"><Relationship Type="http://schemas.openxmlformats.org/officeDocument/2006/relationships/slide" Target="/ppt/slides/slide22.xml" Id="Rfdd795b22f564922" /><Relationship Type="http://schemas.openxmlformats.org/officeDocument/2006/relationships/notesMaster" Target="/ppt/notesMasters/notesMaster1.xml" Id="Rca9dbe43849e41cc" /></Relationships>
</file>

<file path=ppt/notesSlides/_rels/notesSlide23.xml.rels>&#65279;<?xml version="1.0" encoding="utf-8"?><Relationships xmlns="http://schemas.openxmlformats.org/package/2006/relationships"><Relationship Type="http://schemas.openxmlformats.org/officeDocument/2006/relationships/slide" Target="/ppt/slides/slide23.xml" Id="R7191291607b94fda" /><Relationship Type="http://schemas.openxmlformats.org/officeDocument/2006/relationships/notesMaster" Target="/ppt/notesMasters/notesMaster1.xml" Id="Rd1cc28455f5644b5" /></Relationships>
</file>

<file path=ppt/notesSlides/_rels/notesSlide24.xml.rels>&#65279;<?xml version="1.0" encoding="utf-8"?><Relationships xmlns="http://schemas.openxmlformats.org/package/2006/relationships"><Relationship Type="http://schemas.openxmlformats.org/officeDocument/2006/relationships/slide" Target="/ppt/slides/slide24.xml" Id="R084ff04930c6422b" /><Relationship Type="http://schemas.openxmlformats.org/officeDocument/2006/relationships/notesMaster" Target="/ppt/notesMasters/notesMaster1.xml" Id="Ra7eb7312f9dd4db9" /></Relationships>
</file>

<file path=ppt/notesSlides/_rels/notesSlide25.xml.rels>&#65279;<?xml version="1.0" encoding="utf-8"?><Relationships xmlns="http://schemas.openxmlformats.org/package/2006/relationships"><Relationship Type="http://schemas.openxmlformats.org/officeDocument/2006/relationships/slide" Target="/ppt/slides/slide25.xml" Id="R35a1ab6f722b4fbe" /><Relationship Type="http://schemas.openxmlformats.org/officeDocument/2006/relationships/notesMaster" Target="/ppt/notesMasters/notesMaster1.xml" Id="R7a8b8c31a5104592" /></Relationships>
</file>

<file path=ppt/notesSlides/_rels/notesSlide26.xml.rels>&#65279;<?xml version="1.0" encoding="utf-8"?><Relationships xmlns="http://schemas.openxmlformats.org/package/2006/relationships"><Relationship Type="http://schemas.openxmlformats.org/officeDocument/2006/relationships/slide" Target="/ppt/slides/slide26.xml" Id="Rda9e906123a8431e" /><Relationship Type="http://schemas.openxmlformats.org/officeDocument/2006/relationships/notesMaster" Target="/ppt/notesMasters/notesMaster1.xml" Id="R16df2122107a4098" /></Relationships>
</file>

<file path=ppt/notesSlides/_rels/notesSlide27.xml.rels>&#65279;<?xml version="1.0" encoding="utf-8"?><Relationships xmlns="http://schemas.openxmlformats.org/package/2006/relationships"><Relationship Type="http://schemas.openxmlformats.org/officeDocument/2006/relationships/slide" Target="/ppt/slides/slide27.xml" Id="Rc06fb70b145646f2" /><Relationship Type="http://schemas.openxmlformats.org/officeDocument/2006/relationships/notesMaster" Target="/ppt/notesMasters/notesMaster1.xml" Id="Rb3c2ebe0ab3e41d5" /></Relationships>
</file>

<file path=ppt/notesSlides/_rels/notesSlide28.xml.rels>&#65279;<?xml version="1.0" encoding="utf-8"?><Relationships xmlns="http://schemas.openxmlformats.org/package/2006/relationships"><Relationship Type="http://schemas.openxmlformats.org/officeDocument/2006/relationships/slide" Target="/ppt/slides/slide28.xml" Id="R63cfa19d04df4d27" /><Relationship Type="http://schemas.openxmlformats.org/officeDocument/2006/relationships/notesMaster" Target="/ppt/notesMasters/notesMaster1.xml" Id="R052ea7b6d0624590" /></Relationships>
</file>

<file path=ppt/notesSlides/_rels/notesSlide29.xml.rels>&#65279;<?xml version="1.0" encoding="utf-8"?><Relationships xmlns="http://schemas.openxmlformats.org/package/2006/relationships"><Relationship Type="http://schemas.openxmlformats.org/officeDocument/2006/relationships/slide" Target="/ppt/slides/slide29.xml" Id="Rf5e653fc34844b7f" /><Relationship Type="http://schemas.openxmlformats.org/officeDocument/2006/relationships/notesMaster" Target="/ppt/notesMasters/notesMaster1.xml" Id="R3db917f4f1814a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fa543a9cac6e4d35" /><Relationship Type="http://schemas.openxmlformats.org/officeDocument/2006/relationships/notesMaster" Target="/ppt/notesMasters/notesMaster1.xml" Id="R55a5600e335e4bc3" /></Relationships>
</file>

<file path=ppt/notesSlides/_rels/notesSlide30.xml.rels>&#65279;<?xml version="1.0" encoding="utf-8"?><Relationships xmlns="http://schemas.openxmlformats.org/package/2006/relationships"><Relationship Type="http://schemas.openxmlformats.org/officeDocument/2006/relationships/slide" Target="/ppt/slides/slide30.xml" Id="R6c4366cec4a649ad" /><Relationship Type="http://schemas.openxmlformats.org/officeDocument/2006/relationships/notesMaster" Target="/ppt/notesMasters/notesMaster1.xml" Id="R354b629cbc33406c" /></Relationships>
</file>

<file path=ppt/notesSlides/_rels/notesSlide31.xml.rels>&#65279;<?xml version="1.0" encoding="utf-8"?><Relationships xmlns="http://schemas.openxmlformats.org/package/2006/relationships"><Relationship Type="http://schemas.openxmlformats.org/officeDocument/2006/relationships/slide" Target="/ppt/slides/slide31.xml" Id="R381dbd3296114747" /><Relationship Type="http://schemas.openxmlformats.org/officeDocument/2006/relationships/notesMaster" Target="/ppt/notesMasters/notesMaster1.xml" Id="R0b4ce32b890745fc" /></Relationships>
</file>

<file path=ppt/notesSlides/_rels/notesSlide32.xml.rels>&#65279;<?xml version="1.0" encoding="utf-8"?><Relationships xmlns="http://schemas.openxmlformats.org/package/2006/relationships"><Relationship Type="http://schemas.openxmlformats.org/officeDocument/2006/relationships/slide" Target="/ppt/slides/slide32.xml" Id="Rb29aa4943a134ce0" /><Relationship Type="http://schemas.openxmlformats.org/officeDocument/2006/relationships/notesMaster" Target="/ppt/notesMasters/notesMaster1.xml" Id="R4720d221417749fd" /></Relationships>
</file>

<file path=ppt/notesSlides/_rels/notesSlide33.xml.rels>&#65279;<?xml version="1.0" encoding="utf-8"?><Relationships xmlns="http://schemas.openxmlformats.org/package/2006/relationships"><Relationship Type="http://schemas.openxmlformats.org/officeDocument/2006/relationships/slide" Target="/ppt/slides/slide33.xml" Id="R415bc2dd518f43cd" /><Relationship Type="http://schemas.openxmlformats.org/officeDocument/2006/relationships/notesMaster" Target="/ppt/notesMasters/notesMaster1.xml" Id="Rc38544e740a44499" /></Relationships>
</file>

<file path=ppt/notesSlides/_rels/notesSlide34.xml.rels>&#65279;<?xml version="1.0" encoding="utf-8"?><Relationships xmlns="http://schemas.openxmlformats.org/package/2006/relationships"><Relationship Type="http://schemas.openxmlformats.org/officeDocument/2006/relationships/slide" Target="/ppt/slides/slide34.xml" Id="Re063d17dcfaa4743" /><Relationship Type="http://schemas.openxmlformats.org/officeDocument/2006/relationships/notesMaster" Target="/ppt/notesMasters/notesMaster1.xml" Id="R9f3f632eaff44d47" /></Relationships>
</file>

<file path=ppt/notesSlides/_rels/notesSlide35.xml.rels>&#65279;<?xml version="1.0" encoding="utf-8"?><Relationships xmlns="http://schemas.openxmlformats.org/package/2006/relationships"><Relationship Type="http://schemas.openxmlformats.org/officeDocument/2006/relationships/slide" Target="/ppt/slides/slide35.xml" Id="R90a85f96832a47a1" /><Relationship Type="http://schemas.openxmlformats.org/officeDocument/2006/relationships/notesMaster" Target="/ppt/notesMasters/notesMaster1.xml" Id="R74862acc84b4467c" /></Relationships>
</file>

<file path=ppt/notesSlides/_rels/notesSlide36.xml.rels>&#65279;<?xml version="1.0" encoding="utf-8"?><Relationships xmlns="http://schemas.openxmlformats.org/package/2006/relationships"><Relationship Type="http://schemas.openxmlformats.org/officeDocument/2006/relationships/slide" Target="/ppt/slides/slide36.xml" Id="R28671cc451b648a7" /><Relationship Type="http://schemas.openxmlformats.org/officeDocument/2006/relationships/notesMaster" Target="/ppt/notesMasters/notesMaster1.xml" Id="Raa3aebc4d0da44d5" /></Relationships>
</file>

<file path=ppt/notesSlides/_rels/notesSlide37.xml.rels>&#65279;<?xml version="1.0" encoding="utf-8"?><Relationships xmlns="http://schemas.openxmlformats.org/package/2006/relationships"><Relationship Type="http://schemas.openxmlformats.org/officeDocument/2006/relationships/slide" Target="/ppt/slides/slide37.xml" Id="R60db50e31bde4bd0" /><Relationship Type="http://schemas.openxmlformats.org/officeDocument/2006/relationships/notesMaster" Target="/ppt/notesMasters/notesMaster1.xml" Id="R6209cd14a55549df" /></Relationships>
</file>

<file path=ppt/notesSlides/_rels/notesSlide38.xml.rels>&#65279;<?xml version="1.0" encoding="utf-8"?><Relationships xmlns="http://schemas.openxmlformats.org/package/2006/relationships"><Relationship Type="http://schemas.openxmlformats.org/officeDocument/2006/relationships/slide" Target="/ppt/slides/slide38.xml" Id="R785d4c41d7724bc1" /><Relationship Type="http://schemas.openxmlformats.org/officeDocument/2006/relationships/notesMaster" Target="/ppt/notesMasters/notesMaster1.xml" Id="Ree0f308a42224541" /></Relationships>
</file>

<file path=ppt/notesSlides/_rels/notesSlide39.xml.rels>&#65279;<?xml version="1.0" encoding="utf-8"?><Relationships xmlns="http://schemas.openxmlformats.org/package/2006/relationships"><Relationship Type="http://schemas.openxmlformats.org/officeDocument/2006/relationships/slide" Target="/ppt/slides/slide39.xml" Id="R4ab3e298a18c4583" /><Relationship Type="http://schemas.openxmlformats.org/officeDocument/2006/relationships/notesMaster" Target="/ppt/notesMasters/notesMaster1.xml" Id="Rd4f2e0246de54976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9b0978275b1d41ac" /><Relationship Type="http://schemas.openxmlformats.org/officeDocument/2006/relationships/notesMaster" Target="/ppt/notesMasters/notesMaster1.xml" Id="Rd02295cd6ae54af1" /></Relationships>
</file>

<file path=ppt/notesSlides/_rels/notesSlide40.xml.rels>&#65279;<?xml version="1.0" encoding="utf-8"?><Relationships xmlns="http://schemas.openxmlformats.org/package/2006/relationships"><Relationship Type="http://schemas.openxmlformats.org/officeDocument/2006/relationships/slide" Target="/ppt/slides/slide40.xml" Id="R7686d188ba254f36" /><Relationship Type="http://schemas.openxmlformats.org/officeDocument/2006/relationships/notesMaster" Target="/ppt/notesMasters/notesMaster1.xml" Id="R7a097e3c4f0244b6" /></Relationships>
</file>

<file path=ppt/notesSlides/_rels/notesSlide41.xml.rels>&#65279;<?xml version="1.0" encoding="utf-8"?><Relationships xmlns="http://schemas.openxmlformats.org/package/2006/relationships"><Relationship Type="http://schemas.openxmlformats.org/officeDocument/2006/relationships/slide" Target="/ppt/slides/slide41.xml" Id="R76c15592d9c44d4e" /><Relationship Type="http://schemas.openxmlformats.org/officeDocument/2006/relationships/notesMaster" Target="/ppt/notesMasters/notesMaster1.xml" Id="R440236bd0f9b4acd" /></Relationships>
</file>

<file path=ppt/notesSlides/_rels/notesSlide42.xml.rels>&#65279;<?xml version="1.0" encoding="utf-8"?><Relationships xmlns="http://schemas.openxmlformats.org/package/2006/relationships"><Relationship Type="http://schemas.openxmlformats.org/officeDocument/2006/relationships/slide" Target="/ppt/slides/slide42.xml" Id="Re7b6a9ceaa0041d2" /><Relationship Type="http://schemas.openxmlformats.org/officeDocument/2006/relationships/notesMaster" Target="/ppt/notesMasters/notesMaster1.xml" Id="Rdd18551a635b44f8" /></Relationships>
</file>

<file path=ppt/notesSlides/_rels/notesSlide43.xml.rels>&#65279;<?xml version="1.0" encoding="utf-8"?><Relationships xmlns="http://schemas.openxmlformats.org/package/2006/relationships"><Relationship Type="http://schemas.openxmlformats.org/officeDocument/2006/relationships/slide" Target="/ppt/slides/slide43.xml" Id="Ra2606842fd1040c4" /><Relationship Type="http://schemas.openxmlformats.org/officeDocument/2006/relationships/notesMaster" Target="/ppt/notesMasters/notesMaster1.xml" Id="R52446031013d4524" /></Relationships>
</file>

<file path=ppt/notesSlides/_rels/notesSlide44.xml.rels>&#65279;<?xml version="1.0" encoding="utf-8"?><Relationships xmlns="http://schemas.openxmlformats.org/package/2006/relationships"><Relationship Type="http://schemas.openxmlformats.org/officeDocument/2006/relationships/slide" Target="/ppt/slides/slide44.xml" Id="R2bd1003134df47e3" /><Relationship Type="http://schemas.openxmlformats.org/officeDocument/2006/relationships/notesMaster" Target="/ppt/notesMasters/notesMaster1.xml" Id="Rcda2ed56fb544b14" /></Relationships>
</file>

<file path=ppt/notesSlides/_rels/notesSlide45.xml.rels>&#65279;<?xml version="1.0" encoding="utf-8"?><Relationships xmlns="http://schemas.openxmlformats.org/package/2006/relationships"><Relationship Type="http://schemas.openxmlformats.org/officeDocument/2006/relationships/slide" Target="/ppt/slides/slide45.xml" Id="R4fa1d11dd6434e70" /><Relationship Type="http://schemas.openxmlformats.org/officeDocument/2006/relationships/notesMaster" Target="/ppt/notesMasters/notesMaster1.xml" Id="R71103d7b4b244e7e" /></Relationships>
</file>

<file path=ppt/notesSlides/_rels/notesSlide46.xml.rels>&#65279;<?xml version="1.0" encoding="utf-8"?><Relationships xmlns="http://schemas.openxmlformats.org/package/2006/relationships"><Relationship Type="http://schemas.openxmlformats.org/officeDocument/2006/relationships/slide" Target="/ppt/slides/slide46.xml" Id="R69f9c3658e664c9c" /><Relationship Type="http://schemas.openxmlformats.org/officeDocument/2006/relationships/notesMaster" Target="/ppt/notesMasters/notesMaster1.xml" Id="R1a63d23427e843a1" /></Relationships>
</file>

<file path=ppt/notesSlides/_rels/notesSlide47.xml.rels>&#65279;<?xml version="1.0" encoding="utf-8"?><Relationships xmlns="http://schemas.openxmlformats.org/package/2006/relationships"><Relationship Type="http://schemas.openxmlformats.org/officeDocument/2006/relationships/slide" Target="/ppt/slides/slide47.xml" Id="Re3405fbcd3224838" /><Relationship Type="http://schemas.openxmlformats.org/officeDocument/2006/relationships/notesMaster" Target="/ppt/notesMasters/notesMaster1.xml" Id="Rfa4cfc5675124f0b" /></Relationships>
</file>

<file path=ppt/notesSlides/_rels/notesSlide48.xml.rels>&#65279;<?xml version="1.0" encoding="utf-8"?><Relationships xmlns="http://schemas.openxmlformats.org/package/2006/relationships"><Relationship Type="http://schemas.openxmlformats.org/officeDocument/2006/relationships/slide" Target="/ppt/slides/slide48.xml" Id="Rcd37bbb2f03a48d3" /><Relationship Type="http://schemas.openxmlformats.org/officeDocument/2006/relationships/notesMaster" Target="/ppt/notesMasters/notesMaster1.xml" Id="Rab66058688064b23" /></Relationships>
</file>

<file path=ppt/notesSlides/_rels/notesSlide49.xml.rels>&#65279;<?xml version="1.0" encoding="utf-8"?><Relationships xmlns="http://schemas.openxmlformats.org/package/2006/relationships"><Relationship Type="http://schemas.openxmlformats.org/officeDocument/2006/relationships/slide" Target="/ppt/slides/slide49.xml" Id="R85431fc58baf41e7" /><Relationship Type="http://schemas.openxmlformats.org/officeDocument/2006/relationships/notesMaster" Target="/ppt/notesMasters/notesMaster1.xml" Id="R4e848958420c42d4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97048ddf6194582" /><Relationship Type="http://schemas.openxmlformats.org/officeDocument/2006/relationships/notesMaster" Target="/ppt/notesMasters/notesMaster1.xml" Id="R9d76022382e04314" /></Relationships>
</file>

<file path=ppt/notesSlides/_rels/notesSlide50.xml.rels>&#65279;<?xml version="1.0" encoding="utf-8"?><Relationships xmlns="http://schemas.openxmlformats.org/package/2006/relationships"><Relationship Type="http://schemas.openxmlformats.org/officeDocument/2006/relationships/slide" Target="/ppt/slides/slide50.xml" Id="R037da2ad4667486d" /><Relationship Type="http://schemas.openxmlformats.org/officeDocument/2006/relationships/notesMaster" Target="/ppt/notesMasters/notesMaster1.xml" Id="Rc658ce8fc18043ea" /></Relationships>
</file>

<file path=ppt/notesSlides/_rels/notesSlide51.xml.rels>&#65279;<?xml version="1.0" encoding="utf-8"?><Relationships xmlns="http://schemas.openxmlformats.org/package/2006/relationships"><Relationship Type="http://schemas.openxmlformats.org/officeDocument/2006/relationships/slide" Target="/ppt/slides/slide51.xml" Id="R5b7ce5e6db2f40c7" /><Relationship Type="http://schemas.openxmlformats.org/officeDocument/2006/relationships/notesMaster" Target="/ppt/notesMasters/notesMaster1.xml" Id="Re29affadb89f42c5" /></Relationships>
</file>

<file path=ppt/notesSlides/_rels/notesSlide52.xml.rels>&#65279;<?xml version="1.0" encoding="utf-8"?><Relationships xmlns="http://schemas.openxmlformats.org/package/2006/relationships"><Relationship Type="http://schemas.openxmlformats.org/officeDocument/2006/relationships/slide" Target="/ppt/slides/slide52.xml" Id="R48f2c1a28ebc4052" /><Relationship Type="http://schemas.openxmlformats.org/officeDocument/2006/relationships/notesMaster" Target="/ppt/notesMasters/notesMaster1.xml" Id="Ra18a6e67a801439c" /></Relationships>
</file>

<file path=ppt/notesSlides/_rels/notesSlide53.xml.rels>&#65279;<?xml version="1.0" encoding="utf-8"?><Relationships xmlns="http://schemas.openxmlformats.org/package/2006/relationships"><Relationship Type="http://schemas.openxmlformats.org/officeDocument/2006/relationships/slide" Target="/ppt/slides/slide53.xml" Id="Rd999ce0b505b4189" /><Relationship Type="http://schemas.openxmlformats.org/officeDocument/2006/relationships/notesMaster" Target="/ppt/notesMasters/notesMaster1.xml" Id="R0dd99eb5d2bd409a" /></Relationships>
</file>

<file path=ppt/notesSlides/_rels/notesSlide54.xml.rels>&#65279;<?xml version="1.0" encoding="utf-8"?><Relationships xmlns="http://schemas.openxmlformats.org/package/2006/relationships"><Relationship Type="http://schemas.openxmlformats.org/officeDocument/2006/relationships/slide" Target="/ppt/slides/slide54.xml" Id="Ra5ce394647054e55" /><Relationship Type="http://schemas.openxmlformats.org/officeDocument/2006/relationships/notesMaster" Target="/ppt/notesMasters/notesMaster1.xml" Id="R4cb4c0b216cb46d9" /></Relationships>
</file>

<file path=ppt/notesSlides/_rels/notesSlide55.xml.rels>&#65279;<?xml version="1.0" encoding="utf-8"?><Relationships xmlns="http://schemas.openxmlformats.org/package/2006/relationships"><Relationship Type="http://schemas.openxmlformats.org/officeDocument/2006/relationships/slide" Target="/ppt/slides/slide55.xml" Id="R5013cd34c9084e54" /><Relationship Type="http://schemas.openxmlformats.org/officeDocument/2006/relationships/notesMaster" Target="/ppt/notesMasters/notesMaster1.xml" Id="Rd53ca76a47c74fc3" /></Relationships>
</file>

<file path=ppt/notesSlides/_rels/notesSlide56.xml.rels>&#65279;<?xml version="1.0" encoding="utf-8"?><Relationships xmlns="http://schemas.openxmlformats.org/package/2006/relationships"><Relationship Type="http://schemas.openxmlformats.org/officeDocument/2006/relationships/slide" Target="/ppt/slides/slide56.xml" Id="Rd2a3f2024e5d481d" /><Relationship Type="http://schemas.openxmlformats.org/officeDocument/2006/relationships/notesMaster" Target="/ppt/notesMasters/notesMaster1.xml" Id="Rd0f57fe844044e28" /></Relationships>
</file>

<file path=ppt/notesSlides/_rels/notesSlide57.xml.rels>&#65279;<?xml version="1.0" encoding="utf-8"?><Relationships xmlns="http://schemas.openxmlformats.org/package/2006/relationships"><Relationship Type="http://schemas.openxmlformats.org/officeDocument/2006/relationships/slide" Target="/ppt/slides/slide57.xml" Id="Rccc04570c8f84121" /><Relationship Type="http://schemas.openxmlformats.org/officeDocument/2006/relationships/notesMaster" Target="/ppt/notesMasters/notesMaster1.xml" Id="R25cdc683ad61408b" /></Relationships>
</file>

<file path=ppt/notesSlides/_rels/notesSlide58.xml.rels>&#65279;<?xml version="1.0" encoding="utf-8"?><Relationships xmlns="http://schemas.openxmlformats.org/package/2006/relationships"><Relationship Type="http://schemas.openxmlformats.org/officeDocument/2006/relationships/slide" Target="/ppt/slides/slide58.xml" Id="Rb8faaa167313454e" /><Relationship Type="http://schemas.openxmlformats.org/officeDocument/2006/relationships/notesMaster" Target="/ppt/notesMasters/notesMaster1.xml" Id="Ra5e34742ced040d1" /></Relationships>
</file>

<file path=ppt/notesSlides/_rels/notesSlide59.xml.rels>&#65279;<?xml version="1.0" encoding="utf-8"?><Relationships xmlns="http://schemas.openxmlformats.org/package/2006/relationships"><Relationship Type="http://schemas.openxmlformats.org/officeDocument/2006/relationships/slide" Target="/ppt/slides/slide59.xml" Id="R52147e3664a94a7e" /><Relationship Type="http://schemas.openxmlformats.org/officeDocument/2006/relationships/notesMaster" Target="/ppt/notesMasters/notesMaster1.xml" Id="Rbe0e6bfbd4ed4068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3462e49513a43d3" /><Relationship Type="http://schemas.openxmlformats.org/officeDocument/2006/relationships/notesMaster" Target="/ppt/notesMasters/notesMaster1.xml" Id="R6a7d70030bfd457e" /></Relationships>
</file>

<file path=ppt/notesSlides/_rels/notesSlide60.xml.rels>&#65279;<?xml version="1.0" encoding="utf-8"?><Relationships xmlns="http://schemas.openxmlformats.org/package/2006/relationships"><Relationship Type="http://schemas.openxmlformats.org/officeDocument/2006/relationships/slide" Target="/ppt/slides/slide60.xml" Id="R9d97b03411e04fab" /><Relationship Type="http://schemas.openxmlformats.org/officeDocument/2006/relationships/notesMaster" Target="/ppt/notesMasters/notesMaster1.xml" Id="Ra6a6db446c9c4670" /></Relationships>
</file>

<file path=ppt/notesSlides/_rels/notesSlide61.xml.rels>&#65279;<?xml version="1.0" encoding="utf-8"?><Relationships xmlns="http://schemas.openxmlformats.org/package/2006/relationships"><Relationship Type="http://schemas.openxmlformats.org/officeDocument/2006/relationships/slide" Target="/ppt/slides/slide61.xml" Id="Re0bdf3995a8c44b7" /><Relationship Type="http://schemas.openxmlformats.org/officeDocument/2006/relationships/notesMaster" Target="/ppt/notesMasters/notesMaster1.xml" Id="R1f9960d61d614cfa" /></Relationships>
</file>

<file path=ppt/notesSlides/_rels/notesSlide62.xml.rels>&#65279;<?xml version="1.0" encoding="utf-8"?><Relationships xmlns="http://schemas.openxmlformats.org/package/2006/relationships"><Relationship Type="http://schemas.openxmlformats.org/officeDocument/2006/relationships/slide" Target="/ppt/slides/slide62.xml" Id="Rf96d74a1c00241ca" /><Relationship Type="http://schemas.openxmlformats.org/officeDocument/2006/relationships/notesMaster" Target="/ppt/notesMasters/notesMaster1.xml" Id="R936c5dcefc224472" /></Relationships>
</file>

<file path=ppt/notesSlides/_rels/notesSlide63.xml.rels>&#65279;<?xml version="1.0" encoding="utf-8"?><Relationships xmlns="http://schemas.openxmlformats.org/package/2006/relationships"><Relationship Type="http://schemas.openxmlformats.org/officeDocument/2006/relationships/slide" Target="/ppt/slides/slide63.xml" Id="R338557ec7ca3428c" /><Relationship Type="http://schemas.openxmlformats.org/officeDocument/2006/relationships/notesMaster" Target="/ppt/notesMasters/notesMaster1.xml" Id="Rf9e5b0a4601946fe" /></Relationships>
</file>

<file path=ppt/notesSlides/_rels/notesSlide64.xml.rels>&#65279;<?xml version="1.0" encoding="utf-8"?><Relationships xmlns="http://schemas.openxmlformats.org/package/2006/relationships"><Relationship Type="http://schemas.openxmlformats.org/officeDocument/2006/relationships/slide" Target="/ppt/slides/slide64.xml" Id="R56392d3718a6419b" /><Relationship Type="http://schemas.openxmlformats.org/officeDocument/2006/relationships/notesMaster" Target="/ppt/notesMasters/notesMaster1.xml" Id="R1c93ad04b84d4d29" /></Relationships>
</file>

<file path=ppt/notesSlides/_rels/notesSlide65.xml.rels>&#65279;<?xml version="1.0" encoding="utf-8"?><Relationships xmlns="http://schemas.openxmlformats.org/package/2006/relationships"><Relationship Type="http://schemas.openxmlformats.org/officeDocument/2006/relationships/slide" Target="/ppt/slides/slide65.xml" Id="Rd6b5479a33144f98" /><Relationship Type="http://schemas.openxmlformats.org/officeDocument/2006/relationships/notesMaster" Target="/ppt/notesMasters/notesMaster1.xml" Id="R10fd59d10a324db3" /></Relationships>
</file>

<file path=ppt/notesSlides/_rels/notesSlide66.xml.rels>&#65279;<?xml version="1.0" encoding="utf-8"?><Relationships xmlns="http://schemas.openxmlformats.org/package/2006/relationships"><Relationship Type="http://schemas.openxmlformats.org/officeDocument/2006/relationships/slide" Target="/ppt/slides/slide66.xml" Id="Re1af053cfafa457f" /><Relationship Type="http://schemas.openxmlformats.org/officeDocument/2006/relationships/notesMaster" Target="/ppt/notesMasters/notesMaster1.xml" Id="Rf72768d4277b47be" /></Relationships>
</file>

<file path=ppt/notesSlides/_rels/notesSlide67.xml.rels>&#65279;<?xml version="1.0" encoding="utf-8"?><Relationships xmlns="http://schemas.openxmlformats.org/package/2006/relationships"><Relationship Type="http://schemas.openxmlformats.org/officeDocument/2006/relationships/slide" Target="/ppt/slides/slide67.xml" Id="Rc2a8a9f4c16b4b1e" /><Relationship Type="http://schemas.openxmlformats.org/officeDocument/2006/relationships/notesMaster" Target="/ppt/notesMasters/notesMaster1.xml" Id="Ra0c77ea1abdb41cc" /></Relationships>
</file>

<file path=ppt/notesSlides/_rels/notesSlide68.xml.rels>&#65279;<?xml version="1.0" encoding="utf-8"?><Relationships xmlns="http://schemas.openxmlformats.org/package/2006/relationships"><Relationship Type="http://schemas.openxmlformats.org/officeDocument/2006/relationships/slide" Target="/ppt/slides/slide68.xml" Id="Rf45677005cc5463e" /><Relationship Type="http://schemas.openxmlformats.org/officeDocument/2006/relationships/notesMaster" Target="/ppt/notesMasters/notesMaster1.xml" Id="Rdcf9842876c64ac3" /></Relationships>
</file>

<file path=ppt/notesSlides/_rels/notesSlide69.xml.rels>&#65279;<?xml version="1.0" encoding="utf-8"?><Relationships xmlns="http://schemas.openxmlformats.org/package/2006/relationships"><Relationship Type="http://schemas.openxmlformats.org/officeDocument/2006/relationships/slide" Target="/ppt/slides/slide69.xml" Id="Rf5984561b4244530" /><Relationship Type="http://schemas.openxmlformats.org/officeDocument/2006/relationships/notesMaster" Target="/ppt/notesMasters/notesMaster1.xml" Id="R97d8b488d465480d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20a5ef53c4d34a42" /><Relationship Type="http://schemas.openxmlformats.org/officeDocument/2006/relationships/notesMaster" Target="/ppt/notesMasters/notesMaster1.xml" Id="R37fb241fa1dc46a7" /></Relationships>
</file>

<file path=ppt/notesSlides/_rels/notesSlide70.xml.rels>&#65279;<?xml version="1.0" encoding="utf-8"?><Relationships xmlns="http://schemas.openxmlformats.org/package/2006/relationships"><Relationship Type="http://schemas.openxmlformats.org/officeDocument/2006/relationships/slide" Target="/ppt/slides/slide70.xml" Id="R76bf7c500ca14ea6" /><Relationship Type="http://schemas.openxmlformats.org/officeDocument/2006/relationships/notesMaster" Target="/ppt/notesMasters/notesMaster1.xml" Id="Reb3b98058e3f45d5" /></Relationships>
</file>

<file path=ppt/notesSlides/_rels/notesSlide71.xml.rels>&#65279;<?xml version="1.0" encoding="utf-8"?><Relationships xmlns="http://schemas.openxmlformats.org/package/2006/relationships"><Relationship Type="http://schemas.openxmlformats.org/officeDocument/2006/relationships/slide" Target="/ppt/slides/slide71.xml" Id="Re3a181a5e1b04a6b" /><Relationship Type="http://schemas.openxmlformats.org/officeDocument/2006/relationships/notesMaster" Target="/ppt/notesMasters/notesMaster1.xml" Id="Rc63f57df8d3449a3" /></Relationships>
</file>

<file path=ppt/notesSlides/_rels/notesSlide72.xml.rels>&#65279;<?xml version="1.0" encoding="utf-8"?><Relationships xmlns="http://schemas.openxmlformats.org/package/2006/relationships"><Relationship Type="http://schemas.openxmlformats.org/officeDocument/2006/relationships/slide" Target="/ppt/slides/slide72.xml" Id="R28c7d26ef3d44b8b" /><Relationship Type="http://schemas.openxmlformats.org/officeDocument/2006/relationships/notesMaster" Target="/ppt/notesMasters/notesMaster1.xml" Id="R103f556a81974706" /></Relationships>
</file>

<file path=ppt/notesSlides/_rels/notesSlide73.xml.rels>&#65279;<?xml version="1.0" encoding="utf-8"?><Relationships xmlns="http://schemas.openxmlformats.org/package/2006/relationships"><Relationship Type="http://schemas.openxmlformats.org/officeDocument/2006/relationships/slide" Target="/ppt/slides/slide73.xml" Id="Rec880d4d49e840af" /><Relationship Type="http://schemas.openxmlformats.org/officeDocument/2006/relationships/notesMaster" Target="/ppt/notesMasters/notesMaster1.xml" Id="R9ea0bc5864034f77" /></Relationships>
</file>

<file path=ppt/notesSlides/_rels/notesSlide74.xml.rels>&#65279;<?xml version="1.0" encoding="utf-8"?><Relationships xmlns="http://schemas.openxmlformats.org/package/2006/relationships"><Relationship Type="http://schemas.openxmlformats.org/officeDocument/2006/relationships/slide" Target="/ppt/slides/slide74.xml" Id="Rfae51a6e4f7c4956" /><Relationship Type="http://schemas.openxmlformats.org/officeDocument/2006/relationships/notesMaster" Target="/ppt/notesMasters/notesMaster1.xml" Id="Ra2b5a4b85905408e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3b4d9290f3e1452c" /><Relationship Type="http://schemas.openxmlformats.org/officeDocument/2006/relationships/notesMaster" Target="/ppt/notesMasters/notesMaster1.xml" Id="R5983932a08e0418b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abd6b33bec374e73" /><Relationship Type="http://schemas.openxmlformats.org/officeDocument/2006/relationships/notesMaster" Target="/ppt/notesMasters/notesMaster1.xml" Id="R7070d3fe13874db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1b306b94f4d9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36e394319164ba7" /><Relationship Type="http://schemas.openxmlformats.org/officeDocument/2006/relationships/slideLayout" Target="/ppt/slideLayouts/slideLayout2.xml" Id="Rda565fe1aab64c8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565fe1aab64c8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76b6d0ce8504a23" /><Relationship Type="http://schemas.openxmlformats.org/officeDocument/2006/relationships/notesSlide" Target="/ppt/notesSlides/notesSlide1.xml" Id="R73e831cf85ad4d9a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defa8d791fc4587" /><Relationship Type="http://schemas.openxmlformats.org/officeDocument/2006/relationships/notesSlide" Target="/ppt/notesSlides/notesSlide10.xml" Id="R8273c1abe23f4495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4bcc21572be4226" /><Relationship Type="http://schemas.openxmlformats.org/officeDocument/2006/relationships/notesSlide" Target="/ppt/notesSlides/notesSlide11.xml" Id="R34981210e4cb4015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19c931fd35343b5" /><Relationship Type="http://schemas.openxmlformats.org/officeDocument/2006/relationships/notesSlide" Target="/ppt/notesSlides/notesSlide12.xml" Id="R936a6a566d084f6c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af38b1ded1e4a92" /><Relationship Type="http://schemas.openxmlformats.org/officeDocument/2006/relationships/notesSlide" Target="/ppt/notesSlides/notesSlide13.xml" Id="R4563326a52104af9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2a42fa790814af7" /><Relationship Type="http://schemas.openxmlformats.org/officeDocument/2006/relationships/notesSlide" Target="/ppt/notesSlides/notesSlide14.xml" Id="R3066d2eca06f487c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62c11c05ddf4387" /><Relationship Type="http://schemas.openxmlformats.org/officeDocument/2006/relationships/notesSlide" Target="/ppt/notesSlides/notesSlide15.xml" Id="R0f5f8fbc90634a9f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e1c3fbfe9cb4159" /><Relationship Type="http://schemas.openxmlformats.org/officeDocument/2006/relationships/notesSlide" Target="/ppt/notesSlides/notesSlide16.xml" Id="Refe762427b344e04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9721406f85042f0" /><Relationship Type="http://schemas.openxmlformats.org/officeDocument/2006/relationships/notesSlide" Target="/ppt/notesSlides/notesSlide17.xml" Id="R0d538a88c7e44f9d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06b44b37a944a26" /><Relationship Type="http://schemas.openxmlformats.org/officeDocument/2006/relationships/notesSlide" Target="/ppt/notesSlides/notesSlide18.xml" Id="Rc743bd76a6804645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68b9a265404d5b" /><Relationship Type="http://schemas.openxmlformats.org/officeDocument/2006/relationships/notesSlide" Target="/ppt/notesSlides/notesSlide19.xml" Id="Rbfefd58c112f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e5fd1e0583d4942" /><Relationship Type="http://schemas.openxmlformats.org/officeDocument/2006/relationships/notesSlide" Target="/ppt/notesSlides/notesSlide2.xml" Id="Red9135d70998454e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48c486c0ac4f1d" /><Relationship Type="http://schemas.openxmlformats.org/officeDocument/2006/relationships/notesSlide" Target="/ppt/notesSlides/notesSlide20.xml" Id="R3dc015b43edb4d2f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162dffd695a4aeb" /><Relationship Type="http://schemas.openxmlformats.org/officeDocument/2006/relationships/notesSlide" Target="/ppt/notesSlides/notesSlide21.xml" Id="Rb75d5f9b880a4d77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fee9dc74926416e" /><Relationship Type="http://schemas.openxmlformats.org/officeDocument/2006/relationships/notesSlide" Target="/ppt/notesSlides/notesSlide22.xml" Id="R2f05e1ffc09347bd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093a1ddfaab49c9" /><Relationship Type="http://schemas.openxmlformats.org/officeDocument/2006/relationships/notesSlide" Target="/ppt/notesSlides/notesSlide23.xml" Id="Rb3a0a215f8304d77" /></Relationships>
</file>

<file path=ppt/slides/_rels/slide2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b386bb16984f02" /><Relationship Type="http://schemas.openxmlformats.org/officeDocument/2006/relationships/notesSlide" Target="/ppt/notesSlides/notesSlide24.xml" Id="Ra795779225d24efa" /></Relationships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7b0e3081e14471c" /><Relationship Type="http://schemas.openxmlformats.org/officeDocument/2006/relationships/notesSlide" Target="/ppt/notesSlides/notesSlide25.xml" Id="Ra8754e1134264cee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a254c680f44be2" /><Relationship Type="http://schemas.openxmlformats.org/officeDocument/2006/relationships/notesSlide" Target="/ppt/notesSlides/notesSlide26.xml" Id="R4a4a3f7100f74690" /></Relationships>
</file>

<file path=ppt/slides/_rels/slide2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0a5495f29214db6" /><Relationship Type="http://schemas.openxmlformats.org/officeDocument/2006/relationships/notesSlide" Target="/ppt/notesSlides/notesSlide27.xml" Id="R5fbaad9d51074c30" /></Relationships>
</file>

<file path=ppt/slides/_rels/slide2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67a683f0aa648f2" /><Relationship Type="http://schemas.openxmlformats.org/officeDocument/2006/relationships/notesSlide" Target="/ppt/notesSlides/notesSlide28.xml" Id="R99cc13d274464a57" /></Relationships>
</file>

<file path=ppt/slides/_rels/slide2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7eefdd086644eb1" /><Relationship Type="http://schemas.openxmlformats.org/officeDocument/2006/relationships/notesSlide" Target="/ppt/notesSlides/notesSlide29.xml" Id="R0beacff1d0e14d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adb5eb7e78142ce" /><Relationship Type="http://schemas.openxmlformats.org/officeDocument/2006/relationships/notesSlide" Target="/ppt/notesSlides/notesSlide3.xml" Id="R59f293923f314261" /></Relationships>
</file>

<file path=ppt/slides/_rels/slide3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7bc3493822b4e3f" /><Relationship Type="http://schemas.openxmlformats.org/officeDocument/2006/relationships/notesSlide" Target="/ppt/notesSlides/notesSlide30.xml" Id="R3b8be121470d42d5" /></Relationships>
</file>

<file path=ppt/slides/_rels/slide3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5f83519413e46a1" /><Relationship Type="http://schemas.openxmlformats.org/officeDocument/2006/relationships/notesSlide" Target="/ppt/notesSlides/notesSlide31.xml" Id="R52b8adc64eb34112" /></Relationships>
</file>

<file path=ppt/slides/_rels/slide3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5e16ee0e0d840e7" /><Relationship Type="http://schemas.openxmlformats.org/officeDocument/2006/relationships/notesSlide" Target="/ppt/notesSlides/notesSlide32.xml" Id="R6a641213372d4d89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9fa93a66394788" /><Relationship Type="http://schemas.openxmlformats.org/officeDocument/2006/relationships/notesSlide" Target="/ppt/notesSlides/notesSlide33.xml" Id="R8616b81313484f57" /></Relationships>
</file>

<file path=ppt/slides/_rels/slide3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0edd1944df45a3" /><Relationship Type="http://schemas.openxmlformats.org/officeDocument/2006/relationships/notesSlide" Target="/ppt/notesSlides/notesSlide34.xml" Id="R74c430079b8d42ce" /></Relationships>
</file>

<file path=ppt/slides/_rels/slide3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eb96462c97f449a" /><Relationship Type="http://schemas.openxmlformats.org/officeDocument/2006/relationships/notesSlide" Target="/ppt/notesSlides/notesSlide35.xml" Id="R521f0e52cc8a4cf7" /></Relationships>
</file>

<file path=ppt/slides/_rels/slide3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7ccaaa6040f4c3e" /><Relationship Type="http://schemas.openxmlformats.org/officeDocument/2006/relationships/notesSlide" Target="/ppt/notesSlides/notesSlide36.xml" Id="R488ee55244bd4723" /></Relationships>
</file>

<file path=ppt/slides/_rels/slide3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3dfedb645747f9" /><Relationship Type="http://schemas.openxmlformats.org/officeDocument/2006/relationships/notesSlide" Target="/ppt/notesSlides/notesSlide37.xml" Id="Ra57dfa3b56ab4c58" /></Relationships>
</file>

<file path=ppt/slides/_rels/slide3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01fa2aa717b4147" /><Relationship Type="http://schemas.openxmlformats.org/officeDocument/2006/relationships/notesSlide" Target="/ppt/notesSlides/notesSlide38.xml" Id="R31f15e2f9d4f42c6" /></Relationships>
</file>

<file path=ppt/slides/_rels/slide3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3b2ee546a654425" /><Relationship Type="http://schemas.openxmlformats.org/officeDocument/2006/relationships/notesSlide" Target="/ppt/notesSlides/notesSlide39.xml" Id="R751192520dd6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9b732e84404bc8" /><Relationship Type="http://schemas.openxmlformats.org/officeDocument/2006/relationships/notesSlide" Target="/ppt/notesSlides/notesSlide4.xml" Id="R3b3b60e4828e430e" /></Relationships>
</file>

<file path=ppt/slides/_rels/slide4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8cbe1840d244931" /><Relationship Type="http://schemas.openxmlformats.org/officeDocument/2006/relationships/notesSlide" Target="/ppt/notesSlides/notesSlide40.xml" Id="R8febc84cf86c4ae1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c5b2fd28d134057" /><Relationship Type="http://schemas.openxmlformats.org/officeDocument/2006/relationships/notesSlide" Target="/ppt/notesSlides/notesSlide41.xml" Id="R0a337688b7fe4083" /></Relationships>
</file>

<file path=ppt/slides/_rels/slide4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68aaefe93a84dc3" /><Relationship Type="http://schemas.openxmlformats.org/officeDocument/2006/relationships/notesSlide" Target="/ppt/notesSlides/notesSlide42.xml" Id="R52f0190bb3cb46a6" /></Relationships>
</file>

<file path=ppt/slides/_rels/slide4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21375489a7a4aae" /><Relationship Type="http://schemas.openxmlformats.org/officeDocument/2006/relationships/notesSlide" Target="/ppt/notesSlides/notesSlide43.xml" Id="Rbb2671f7e98f48cf" /></Relationships>
</file>

<file path=ppt/slides/_rels/slide4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666f78acd294139" /><Relationship Type="http://schemas.openxmlformats.org/officeDocument/2006/relationships/notesSlide" Target="/ppt/notesSlides/notesSlide44.xml" Id="Rc9ee0e741ad04e77" /></Relationships>
</file>

<file path=ppt/slides/_rels/slide4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fcee25cea8643b3" /><Relationship Type="http://schemas.openxmlformats.org/officeDocument/2006/relationships/notesSlide" Target="/ppt/notesSlides/notesSlide45.xml" Id="R8c3fc3f652494fb6" /></Relationships>
</file>

<file path=ppt/slides/_rels/slide4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1b5350a6b0d4db1" /><Relationship Type="http://schemas.openxmlformats.org/officeDocument/2006/relationships/notesSlide" Target="/ppt/notesSlides/notesSlide46.xml" Id="R339320aa3e7943de" /></Relationships>
</file>

<file path=ppt/slides/_rels/slide4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2c3fbcf9b7245f7" /><Relationship Type="http://schemas.openxmlformats.org/officeDocument/2006/relationships/notesSlide" Target="/ppt/notesSlides/notesSlide47.xml" Id="R26254f50c1bc475f" /></Relationships>
</file>

<file path=ppt/slides/_rels/slide4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a958a62baf488d" /><Relationship Type="http://schemas.openxmlformats.org/officeDocument/2006/relationships/notesSlide" Target="/ppt/notesSlides/notesSlide48.xml" Id="Rf537f40a2dcd4f8c" /></Relationships>
</file>

<file path=ppt/slides/_rels/slide4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05480bd4ee149bc" /><Relationship Type="http://schemas.openxmlformats.org/officeDocument/2006/relationships/notesSlide" Target="/ppt/notesSlides/notesSlide49.xml" Id="Rfd9d8b83763f45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aaab5dd2dec4ae1" /><Relationship Type="http://schemas.openxmlformats.org/officeDocument/2006/relationships/notesSlide" Target="/ppt/notesSlides/notesSlide5.xml" Id="R8ca9ff41c46b4492" /></Relationships>
</file>

<file path=ppt/slides/_rels/slide5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77f4518f2274439" /><Relationship Type="http://schemas.openxmlformats.org/officeDocument/2006/relationships/notesSlide" Target="/ppt/notesSlides/notesSlide50.xml" Id="R3aba08a2cc974b8a" /></Relationships>
</file>

<file path=ppt/slides/_rels/slide5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962057063f14c19" /><Relationship Type="http://schemas.openxmlformats.org/officeDocument/2006/relationships/notesSlide" Target="/ppt/notesSlides/notesSlide51.xml" Id="Rb61596cfc2324ee7" /></Relationships>
</file>

<file path=ppt/slides/_rels/slide5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c75044726294d57" /><Relationship Type="http://schemas.openxmlformats.org/officeDocument/2006/relationships/notesSlide" Target="/ppt/notesSlides/notesSlide52.xml" Id="Red27e9d57ffa4ab9" /></Relationships>
</file>

<file path=ppt/slides/_rels/slide5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179ac2e26854c21" /><Relationship Type="http://schemas.openxmlformats.org/officeDocument/2006/relationships/notesSlide" Target="/ppt/notesSlides/notesSlide53.xml" Id="Rf7a38628466d432c" /></Relationships>
</file>

<file path=ppt/slides/_rels/slide5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c4bcba7aa474537" /><Relationship Type="http://schemas.openxmlformats.org/officeDocument/2006/relationships/notesSlide" Target="/ppt/notesSlides/notesSlide54.xml" Id="R9f6df12530574487" /></Relationships>
</file>

<file path=ppt/slides/_rels/slide5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027bb30de74c50" /><Relationship Type="http://schemas.openxmlformats.org/officeDocument/2006/relationships/notesSlide" Target="/ppt/notesSlides/notesSlide55.xml" Id="R0fa36f00d43449ac" /></Relationships>
</file>

<file path=ppt/slides/_rels/slide5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96d907d6d34a83" /><Relationship Type="http://schemas.openxmlformats.org/officeDocument/2006/relationships/notesSlide" Target="/ppt/notesSlides/notesSlide56.xml" Id="Re936bc453e264a0e" /></Relationships>
</file>

<file path=ppt/slides/_rels/slide5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85322dbaeb34181" /><Relationship Type="http://schemas.openxmlformats.org/officeDocument/2006/relationships/notesSlide" Target="/ppt/notesSlides/notesSlide57.xml" Id="R64f53ce1f6f44a78" /></Relationships>
</file>

<file path=ppt/slides/_rels/slide5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742c689abde4e3e" /><Relationship Type="http://schemas.openxmlformats.org/officeDocument/2006/relationships/notesSlide" Target="/ppt/notesSlides/notesSlide58.xml" Id="R086179a91ea54668" /></Relationships>
</file>

<file path=ppt/slides/_rels/slide5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9842dfecd004940" /><Relationship Type="http://schemas.openxmlformats.org/officeDocument/2006/relationships/notesSlide" Target="/ppt/notesSlides/notesSlide59.xml" Id="R693c748472a94e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1de1ab12baa4a43" /><Relationship Type="http://schemas.openxmlformats.org/officeDocument/2006/relationships/notesSlide" Target="/ppt/notesSlides/notesSlide6.xml" Id="R982b8d6783504aea" /></Relationships>
</file>

<file path=ppt/slides/_rels/slide6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5bf14dbabd46bc" /><Relationship Type="http://schemas.openxmlformats.org/officeDocument/2006/relationships/notesSlide" Target="/ppt/notesSlides/notesSlide60.xml" Id="Ra84aa858b6e84c36" /></Relationships>
</file>

<file path=ppt/slides/_rels/slide6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af0537c75ea40f2" /><Relationship Type="http://schemas.openxmlformats.org/officeDocument/2006/relationships/notesSlide" Target="/ppt/notesSlides/notesSlide61.xml" Id="R9eb627df72324359" /></Relationships>
</file>

<file path=ppt/slides/_rels/slide6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a34baf250b4bee" /><Relationship Type="http://schemas.openxmlformats.org/officeDocument/2006/relationships/notesSlide" Target="/ppt/notesSlides/notesSlide62.xml" Id="R3e15672e8d134ec3" /></Relationships>
</file>

<file path=ppt/slides/_rels/slide6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2003b43db3d4407" /><Relationship Type="http://schemas.openxmlformats.org/officeDocument/2006/relationships/notesSlide" Target="/ppt/notesSlides/notesSlide63.xml" Id="Ra1bb8087d7f84e8c" /></Relationships>
</file>

<file path=ppt/slides/_rels/slide6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ef033b36da4e99" /><Relationship Type="http://schemas.openxmlformats.org/officeDocument/2006/relationships/notesSlide" Target="/ppt/notesSlides/notesSlide64.xml" Id="R2360cafee9bf4d74" /></Relationships>
</file>

<file path=ppt/slides/_rels/slide6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55bbe16eb04b22" /><Relationship Type="http://schemas.openxmlformats.org/officeDocument/2006/relationships/notesSlide" Target="/ppt/notesSlides/notesSlide65.xml" Id="R525d3aecd0fd4b32" /></Relationships>
</file>

<file path=ppt/slides/_rels/slide6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8cffeab332457d" /><Relationship Type="http://schemas.openxmlformats.org/officeDocument/2006/relationships/notesSlide" Target="/ppt/notesSlides/notesSlide66.xml" Id="R358aae56977b4536" /></Relationships>
</file>

<file path=ppt/slides/_rels/slide6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a618abc85a41c4" /><Relationship Type="http://schemas.openxmlformats.org/officeDocument/2006/relationships/notesSlide" Target="/ppt/notesSlides/notesSlide67.xml" Id="Rc92a4f123d234847" /></Relationships>
</file>

<file path=ppt/slides/_rels/slide6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8c610070a6a4348" /><Relationship Type="http://schemas.openxmlformats.org/officeDocument/2006/relationships/notesSlide" Target="/ppt/notesSlides/notesSlide68.xml" Id="R7e0b0b2e89e54145" /></Relationships>
</file>

<file path=ppt/slides/_rels/slide6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a05b79b80414777" /><Relationship Type="http://schemas.openxmlformats.org/officeDocument/2006/relationships/notesSlide" Target="/ppt/notesSlides/notesSlide69.xml" Id="Rb5ec386fb30b4d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4e65cc62b4d464d" /><Relationship Type="http://schemas.openxmlformats.org/officeDocument/2006/relationships/notesSlide" Target="/ppt/notesSlides/notesSlide7.xml" Id="Rec811bb2e0aa4174" /></Relationships>
</file>

<file path=ppt/slides/_rels/slide7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656d9e9cde24c16" /><Relationship Type="http://schemas.openxmlformats.org/officeDocument/2006/relationships/notesSlide" Target="/ppt/notesSlides/notesSlide70.xml" Id="Rf09b8ab024d349d2" /></Relationships>
</file>

<file path=ppt/slides/_rels/slide7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d753aeff94f5c" /><Relationship Type="http://schemas.openxmlformats.org/officeDocument/2006/relationships/notesSlide" Target="/ppt/notesSlides/notesSlide71.xml" Id="R956a84497410412f" /></Relationships>
</file>

<file path=ppt/slides/_rels/slide7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492d0d68214b96" /><Relationship Type="http://schemas.openxmlformats.org/officeDocument/2006/relationships/notesSlide" Target="/ppt/notesSlides/notesSlide72.xml" Id="Rc8c693763fad4ed7" /></Relationships>
</file>

<file path=ppt/slides/_rels/slide7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2de21b4da4e4a" /><Relationship Type="http://schemas.openxmlformats.org/officeDocument/2006/relationships/notesSlide" Target="/ppt/notesSlides/notesSlide73.xml" Id="R7ec497e1ca654ad1" /></Relationships>
</file>

<file path=ppt/slides/_rels/slide7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afb6c7833684cf0" /><Relationship Type="http://schemas.openxmlformats.org/officeDocument/2006/relationships/notesSlide" Target="/ppt/notesSlides/notesSlide74.xml" Id="R5643ac397dd34db7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7125b16ab2a483c" /><Relationship Type="http://schemas.openxmlformats.org/officeDocument/2006/relationships/notesSlide" Target="/ppt/notesSlides/notesSlide8.xml" Id="Re5cb07e9639e4b69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c0f4cb09ee443a0" /><Relationship Type="http://schemas.openxmlformats.org/officeDocument/2006/relationships/notesSlide" Target="/ppt/notesSlides/notesSlide9.xml" Id="R38b934245ada46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3EEEB28-7C3A-41CC-894B-3F750B6941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757EFCC-3D37-4E30-9AF6-958A6BC5C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0"/>
            <a:ext cx="4762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1D3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4E46524-894C-4536-A8DE-463DAE424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876300"/>
            <a:ext cx="23812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2365F"/>
          </a:solidFill>
          <a:ln xmlns:a="http://schemas.openxmlformats.org/drawingml/2006/main" w="9525">
            <a:solidFill>
              <a:srgbClr val="25496F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18C01C8-AD52-4BBA-855C-6F0BFD5A0B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01050" y="1371600"/>
            <a:ext cx="2209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2B4B"/>
          </a:solidFill>
          <a:ln xmlns:a="http://schemas.openxmlformats.org/drawingml/2006/main" w="9525">
            <a:solidFill>
              <a:srgbClr val="25496F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41C9634-B12A-4A36-A4BB-6F72AEA99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1866900"/>
            <a:ext cx="20383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2365F"/>
          </a:solidFill>
          <a:ln xmlns:a="http://schemas.openxmlformats.org/drawingml/2006/main" w="9525">
            <a:solidFill>
              <a:srgbClr val="25496F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22DFB3C-67A4-4688-8897-8F208F42C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2362200"/>
            <a:ext cx="18669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2B4B"/>
          </a:solidFill>
          <a:ln xmlns:a="http://schemas.openxmlformats.org/drawingml/2006/main" w="9525">
            <a:solidFill>
              <a:srgbClr val="25496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054915B-A15A-4E7E-B110-B78B22AF3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2857500"/>
            <a:ext cx="16954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2365F"/>
          </a:solidFill>
          <a:ln xmlns:a="http://schemas.openxmlformats.org/drawingml/2006/main" w="9525">
            <a:solidFill>
              <a:srgbClr val="25496F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D9F1FE1-6302-47EE-A07A-FC312083D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3352800"/>
            <a:ext cx="15240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2B4B"/>
          </a:solidFill>
          <a:ln xmlns:a="http://schemas.openxmlformats.org/drawingml/2006/main" w="9525">
            <a:solidFill>
              <a:srgbClr val="25496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0D54ECA-ED9A-4C59-9431-92361D105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1300" y="3848100"/>
            <a:ext cx="13525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2365F"/>
          </a:solidFill>
          <a:ln xmlns:a="http://schemas.openxmlformats.org/drawingml/2006/main" w="9525">
            <a:solidFill>
              <a:srgbClr val="25496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21E7649-1E9A-4872-B7C1-BDD3F0B51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23900"/>
            <a:ext cx="32385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6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46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Navi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00FB47A-5F9F-4FDF-BFA9-048ACCFC7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352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9DC2F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9DC2FF"/>
                </a:solidFill>
                <a:latin typeface="Aptos"/>
                <a:ea typeface="Aptos"/>
                <a:cs typeface="Aptos"/>
              </a:rPr>
              <a:t>Your Travel Companion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7284443-530C-4D4C-A408-FCB4B468E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000250"/>
            <a:ext cx="628650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Technology Vision, Platform Readiness, and Launch Plan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A6898A8-6D93-4FDD-B2A6-6017AED5D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352800"/>
            <a:ext cx="61912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D8E6F8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D8E6F8"/>
                </a:solidFill>
                <a:latin typeface="Aptos"/>
                <a:ea typeface="Aptos"/>
                <a:cs typeface="Aptos"/>
              </a:rPr>
              <a:t>• Navi is a multi-sided travel marketplace, not a single mobile app.</a:t>
            </a:r>
          </a:p>
          <a:p xmlns:a="http://schemas.openxmlformats.org/drawingml/2006/main">
            <a:pPr algn="l">
              <a:defRPr sz="1275" b="0">
                <a:solidFill>
                  <a:srgbClr val="D8E6F8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D8E6F8"/>
                </a:solidFill>
                <a:latin typeface="Aptos"/>
                <a:ea typeface="Aptos"/>
                <a:cs typeface="Aptos"/>
              </a:rPr>
              <a:t>• The architecture separates mobile, website, dashboard, and API so each can scale independently.</a:t>
            </a:r>
          </a:p>
          <a:p xmlns:a="http://schemas.openxmlformats.org/drawingml/2006/main">
            <a:pPr algn="l">
              <a:defRPr sz="1275" b="0">
                <a:solidFill>
                  <a:srgbClr val="D8E6F8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D8E6F8"/>
                </a:solidFill>
                <a:latin typeface="Aptos"/>
                <a:ea typeface="Aptos"/>
                <a:cs typeface="Aptos"/>
              </a:rPr>
              <a:t>• Phase One has strong foundations and clear production blockers that must be handled before real launch.</a:t>
            </a:r>
          </a:p>
          <a:p xmlns:a="http://schemas.openxmlformats.org/drawingml/2006/main">
            <a:pPr algn="l">
              <a:defRPr sz="1275" b="0">
                <a:solidFill>
                  <a:srgbClr val="D8E6F8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D8E6F8"/>
                </a:solidFill>
                <a:latin typeface="Aptos"/>
                <a:ea typeface="Aptos"/>
                <a:cs typeface="Aptos"/>
              </a:rPr>
              <a:t>• This deck turns product ambition into the operating model, team structure, roadmap, risks, and CEO decisions needed.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8F46995-BA3F-433B-B9F6-FE8C50BEBD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819650"/>
            <a:ext cx="28765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67DC556-330B-48A6-A50F-8241DD314E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81965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219DE6-943E-435F-AF60-7A04D56DE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43475"/>
            <a:ext cx="2571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4 apps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BB268AC-F7EA-4917-A029-17DFD6DA6A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219700"/>
            <a:ext cx="2571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mobile, website, dashboard, API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8BB00B3-E3B8-416C-8F36-43684A2EB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4819650"/>
            <a:ext cx="28765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5BB2EBE-37D2-43BE-B368-912E421FF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481965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CB4B690-AE03-43C3-B814-25EA85F90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650" y="4943475"/>
            <a:ext cx="2571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25-screen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836CAAB-E545-46C9-98EE-E8D1AF183F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650" y="5219700"/>
            <a:ext cx="2571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Phase One product reference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8CCFBC7-3151-4A05-8A31-1819130AC1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581650"/>
            <a:ext cx="28765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B5F7626-80FD-4188-84F2-8D01B74B9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58165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53B5122-CB9F-4226-AC2C-A7DC87844B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705475"/>
            <a:ext cx="2571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10+ roles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1338B0E-C9DB-4A4F-8905-916BCDD3F1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981700"/>
            <a:ext cx="2571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customer, partner, staff, admin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16E2D3D-037B-481D-81D9-5EAD6455C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5581650"/>
            <a:ext cx="28765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9C08126-22EB-4E87-8063-AF01FDBF47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558165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2B36B16-1466-43A5-B964-D0BEB8BF6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650" y="5705475"/>
            <a:ext cx="2571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CEO-ready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C48D3D1-B1BA-4564-9E2F-5A67C68E77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650" y="5981700"/>
            <a:ext cx="2571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architecture, risks, roadmap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80D3F07-9A56-4A07-AA11-902E48938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6438900"/>
            <a:ext cx="7524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A5B8D0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A5B8D0"/>
                </a:solidFill>
                <a:latin typeface="Aptos"/>
                <a:ea typeface="Aptos"/>
                <a:cs typeface="Aptos"/>
              </a:rPr>
              <a:t>Prepared for CEO, founders, investors, senior leadership, and future technology hires</a:t>
            </a:r>
          </a:p>
        </p:txBody>
      </p:sp>
    </p:spTree>
    <p:extLst>
      <p:ext uri="{BB962C8B-B14F-4D97-AF65-F5344CB8AC3E}">
        <p14:creationId xmlns:p14="http://schemas.microsoft.com/office/powerpoint/2010/main" val="165752275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E041BF6-91A1-4440-A3EE-B9294E165F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BEDA1A2-3973-4ADA-9C7F-4A33CF1B5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52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EA9EE1C-79AD-493A-AEF8-E8460D424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2954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MOBILE APP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7B85485-9210-4A52-80B9-FDC40BC71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Mobile App Overview: Premium Tourist Experience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18336BE-09AD-4E40-BE12-E2C6C0E58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Summarize the mobile product surface.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9D98B22-DE7D-4CA8-A0DF-6738597FA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BFF3040-B9EB-4EF5-9A72-494F1AB20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Core screens: splash, onboarding, login/register, home, discovery, stays, hotel detail, room selection, experiences, taxi, food, pharmacy, grocery, SIM, emergency, profile, saved destinations, translator, trip planner, itinerary.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Architecture: Expo Router, React Query, Zustand, i18next, secure token storage pattern, shared API client, reusable design components.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Design direction: royal blue, light background, rounded cards, image-led content, clear bottom tabs, iOS-inspired interactions, English/Arabic readiness.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Current maturity: major UI/reference screens exist and many read real API data; full checkout, provider completion, real OCR/payment/native store signing remain blockers.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49555B2-7C1B-43CC-8F82-ECE9D2BAC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1D55966-A2AB-4791-A65C-50DFD0F24B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B59C2FA-B18B-49C2-BF7D-91EB81FA4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25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09A183D-B38D-40E5-B02A-9C5F642F1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reference screens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46547DE-7C08-47F9-A9EA-1DFAEB3E9E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72EA62C-3244-4727-8165-83C981245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0A0D91F-0AC0-4423-806E-772022340B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Expo RN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DC0AC5B-87B2-4761-BCAC-40BCA335D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mobile stack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A7B889-8692-4E8F-B0EE-114004F0CB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2219734-C98B-4C31-9A50-0D243E92D3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22074A3-5EBA-4231-836C-803900203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EN/AR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B6E783F-3E72-40A7-8242-071C707FE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language direction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9A25B07-8413-443F-8B51-465A0A94A6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C4FA800-E93A-4DFD-ADD0-4437B33B33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AD811A3-46BB-4F89-ABA0-D67012254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Needs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B5C6E76-A912-4FB9-A68D-5980C4131B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real payment + store credentials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42BF6DB-D178-4623-8EA7-B965BFCD3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8F6B751-48A9-4273-BFCB-6CADC105F9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66D7431-681D-4455-8474-390FEBF4E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 can impress in a demo, but market readiness depends on connected data, auth, checkout, and native release controls.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13272EF-0B60-473B-A1E4-8714D7B3F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A8D3DC0-6900-4288-B7C0-0183138EA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446F193-2666-4C40-B6F9-029666848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10786091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8EF3984-F8C1-414E-9CC1-D005C46A1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9770DE6-4E83-4410-909C-077BF4049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182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02AC8DF-FC34-4D77-90A2-53ECE3E944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0896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WEBSITE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3CCBA23-63E8-4232-AF44-165610E53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Website Overview: Marketing, SEO, Sales, and Partner Acquisition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BFB11F1-8B46-4D4A-BFEA-86EB2FA9C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Explain why the website matters beyond a homepage.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FEE2DF9-C382-4ED1-9743-EF7279993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3485668-A084-4542-AAD4-9B454EFF4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website should explain Navi for tourists and partners, not duplicate the mobile app blindly.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Required pages: home, tourist landing, partner pages by category, pricing/partner plans, demo request, contact sales, help center, privacy, terms.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SEO requirements: localized EN/AR metadata, hreflang, sitemap, JSON-LD, destination pages, partner landing pages, cookie consent.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website must use API or content sources where appropriate so banners, destinations, and marketing pages are manageable.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DE288E0-4844-439A-B878-0F5EC9891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50EFC21-7259-4063-8D29-8B43C1494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589BF4F-762C-4301-B1AD-9B1B5AE30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Demand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BB712E0-4316-40CB-80A4-15F178B68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tourists and SEO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ECDFF84-B90F-4935-A2DE-D89548F81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95EA02C-6658-4108-8019-F23BCAFF17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D72ABB5-BFC7-4B4A-AD52-3AD839CD67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Supply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0BBEBE2-A40B-4FAC-9927-1C067C236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partner acquisition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0C4753A-09CD-4F5D-82A0-D8475282B2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15B0E0F-CD38-42F1-A34D-B275B4285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97065A0-92BD-4C56-A589-3B560D06F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Trust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ECAC151-2F8B-4C77-BFB8-93ACB0C628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legal and help pages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ED15710-F884-44AE-A44A-B008DDE382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0DC4C86-06F2-4A5A-9AE8-3F4774E2E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603C2E1-A7BF-4088-AD5C-54742C95AC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Next gap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A41AB2E-8BD1-4434-B0DE-312114B4B1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content completeness + SEO QA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2509F28-5293-4CDC-9831-1D033B493C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E3A67DA-7190-4D51-A902-0BB6E4057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F0908B4-3451-4053-B6DA-0CB651BC4F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Website investment supports both customer acquisition and the B2B supply funnel.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BBCCB37-FAF7-419A-A652-82EA6031D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5894F5F-D766-4E8A-9D7E-FAE2F8A28F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090A3D3-88E9-4853-ABF3-6CAEB51FF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229403482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C8BB058-0F08-4D72-ABC0-5B922A558F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05761A1-3DE4-48EA-ABC7-E0C2EACB1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4554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8C4BCE5-8A02-444C-A9F1-CF03D1A9E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2268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AED0BC3-5CB7-4E79-984B-F87C0528FF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Dashboard Overview: The Operating System Behind the App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61E6C8F-ED0B-4363-94EB-A86AAED602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dashboard expectations.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19F8773-CD15-4B5B-BA95-BF5299141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5AE2803-7CB2-41E4-8F9B-F50954A7B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Admin dashboard: users, roles, providers, destinations, listings, bookings, orders, payments, refunds, support, content, reports, audit logs, system settings.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Provider dashboard: business profile, team, listings, availability, prices, bookings, orders, settlements, reports, support.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Support dashboard: tickets, customer lookup, booking/order lookup, emergency support, notes, escalation.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Current maturity: engagement and some API-backed pages exist; broad create/edit workflows, partner onboarding, payments/refunds, staff/driver scoping, content management remain major gaps.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CE4E7B0-0C8D-4AFB-BA09-9EA283EEC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94243EE-4C5C-4ED4-9AF2-2668BB43F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0C8D807-D346-4B44-9E58-BD3487CC9A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Operational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E7F0092-AAB9-4082-B71A-03F2D6388C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not static reporting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06A855E-1CAF-4C94-9377-D38DFFB17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13CD0E9-C266-4F5E-8319-CC771E7BF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2826B78-E7BE-44D0-9832-ED86D6C5EF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Role scoped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F0740FB-B460-41F4-9D86-9A5FB432A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admin, provider, support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B967BA1-BAF2-41B6-BB7E-E0797F476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D689CD7-D6D5-4DAD-A42C-1E13E84A5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83ED2CF-1551-4267-8204-CFD105656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Reflective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8A69721-65B4-466B-9307-ED1C0D660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mobile actions visible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8D47D42-B974-4452-B454-B12CBD977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A02EB66-009E-460A-9043-EB7DBBCBB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7D64052-168A-4702-A95C-DB892A687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Gap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68969B4-2008-4296-A9BE-41022B31A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write workflows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CDBAC23-B0EF-4249-BAC3-2BBC8816C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04C20CD-080B-4E9B-B70E-3C5BE39C4C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6794C32-19DE-4158-B2A0-FD303DE57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Without a real dashboard, Navi remains a demo; with it, Navi becomes an operating business.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E958553-B886-453E-A93F-0EE905F4C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0AB718E-48D8-4455-82B9-EBA64DEAF4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D70C31C-B4E1-445A-845D-FB9D10F0A7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667151863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26AB0ED-C29F-4FD7-B1C5-42DB99BBB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BAE071D-56CA-4915-AEE2-C7E25A1410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5925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0013CE9-F76E-471F-B0FE-FA8677405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3639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BACKEND/API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B74DAE6-B51B-4EB9-B9FB-34D9CF16FC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API and Backend Overview: The Source of Truth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6AD0A77-6A0C-4830-8BCF-37AFCD1470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Show backend responsibilities.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D93CB48-1CD9-4D2A-9329-0EEF155A9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25874D3-23BE-4DE4-978F-38D659E1B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Clients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150C437-8DC3-45A7-92A8-D36E7A5DA4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CAD9EA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CAD9EA"/>
                </a:solidFill>
                <a:latin typeface="Aptos"/>
                <a:ea typeface="Aptos"/>
                <a:cs typeface="Aptos"/>
              </a:rPr>
              <a:t>mobile, website, dashboard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07A850C-FE92-4A58-99B4-104D08E70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CC9E93C-F5D1-4EDB-9568-8F9029CCC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29643E1-1FB8-4DDA-93AB-A675F7068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33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9373DB3-C304-48A2-9EBE-39AC4C950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API Gateway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9575474-B6D1-4651-8DCF-73AFB4127B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NestJS + Fastify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9DA5AC7-305D-4861-B72A-E9B4B4B1EC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FE92E81-7DD7-431B-807B-16355594D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7CFE148-C09C-4147-AFE2-35D85CA7B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4B28E71-4CDA-4F48-AF8C-366C98FB6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Guards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268F800-33DE-445F-AAAC-0F69CB7AE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auth, RBAC, scope, validation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CB70AA4-0D9F-4392-8506-4403352E4C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DB0E5F5-0EA4-4B95-A72F-8BFA1A00C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0969C21-976C-451A-8C95-21FE39C90B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0F79B33-3DF9-4E0C-BE8F-60BA6E801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Modules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BC9E812-0A5B-4EE8-BE90-E4376D8BB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bookings, orders, content, payments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C41BDD2-2E56-4207-83BA-E34973031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48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B5DDCDF-CA8B-40DB-86A2-C42F4887B5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DED9415-0BB0-4DE2-813A-3DEDC782A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77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6A34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7A4196A-EEA5-4B52-AC20-CBD514E445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Data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2715A4C-9595-4F40-8B35-FA65CEC641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Prisma + Postgres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D6A66C3-2089-4020-81B4-D32FA0030B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0D32EEC-B98D-4E56-B58A-6264B40CE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4D2D83D-7451-40E6-B0F5-6C96B06D7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EF444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44D675D-7ECB-4875-91FC-A53980229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Jobs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3A5D1C2-CB5D-4941-AE37-BA4B947EC1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Redis/BullMQ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E7EE3A9-65C5-430F-88BC-022E1F4FC1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905250"/>
            <a:ext cx="994410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74385AD-3FE6-497C-BA2F-729A27D43C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4171950"/>
            <a:ext cx="94488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Backend owns business rules, not the frontend.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Every controller should validate input through shared schemas and enforce role/data scope.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Idempotency, audit logs, trace IDs, rate limits, and webhook verification are platform requirements, not optional polish.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OpenAPI and typed API clients should become the contract between apps.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8A21C95-E53C-4E8B-829D-FFE46638BB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3289890-4CB2-4F98-B65F-7A9570FFB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F607D9C-0054-4DB3-9427-FE9A7DC37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API is the platform’s legal and operational source of truth.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370A6F2-B152-4E13-8EF4-E90142461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34027AEB-049D-4136-A4B5-6BECA36C2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54E4BC22-A3A6-4357-BB2D-EE97B169C2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987170096"/>
      </p:ext>
    </p:extLst>
  </p:cSld>
</p:sld>
</file>

<file path=ppt/slides/slide1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BA24C7F-9AD2-44D6-8AC9-CB8D712466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A432252-EA25-4446-BAA1-9BE78A1E8B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E231BFF-BC7E-4B02-B2CF-BF11AB57C8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INFRASTRUCTURE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E33BE22-73CA-4D78-867E-FB70B8BD5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Infrastructure Overview: Production Needs a Managed Cloud Operating Model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E84BF49-EC20-4FEE-A75E-E6434FC73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Summarize target infrastructure.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AF6F217-AB0D-40AA-9EF7-324682D8F7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588D6B1-7A45-4284-B91E-90F9CAF1F4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4892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Layer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903B3F4-BE43-4F22-A2AB-F792798C2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1885950"/>
            <a:ext cx="4572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Target architecture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6E79BB5-E572-473D-A91A-A5DF7DCB25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4650" y="1885950"/>
            <a:ext cx="35306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CEO decision / dependency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0542837-5382-48F1-BE3B-A74FAB7064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1649641-EF6E-41E4-937E-F15B5C239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Edge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6E7A918-09D6-4A14-A58F-C42C2D1596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2162175"/>
            <a:ext cx="45720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Cloudflare CDN, WAF, DNS, TLS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CF464DC-302E-48D9-97BE-A56E95ACF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4650" y="2162175"/>
            <a:ext cx="3530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Choose domain and WAF policy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3C316E5-85CF-4252-AC82-0741F2284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A190BC4-10F7-4558-A47F-F839ADC99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Apps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035CCB7-65B3-4DB5-9A7E-275957CCD3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2533650"/>
            <a:ext cx="45720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API, worker, dashboard, website containers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E16A97D-98B8-474B-B48A-724DD4808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4650" y="2533650"/>
            <a:ext cx="3530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Select hosting provider and region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E363EE9-8F0B-45B2-A0B7-7279BB009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E8D67EB-CD4D-405F-AB09-E6A1670E8D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Data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0C25D16-69F3-4E61-85E4-21F5B4E5F9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2905125"/>
            <a:ext cx="45720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Managed Postgres 16 + Redis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15EE2B3-AE49-42B1-87B4-DB876150C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4650" y="2905125"/>
            <a:ext cx="3530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staging/prod databases and backups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43649E0-6C33-42AD-AEA6-41755064F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45294D3-0D1E-403E-BF07-5235644D2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Storage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3055A97-3251-405D-9751-8099C1382E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3276600"/>
            <a:ext cx="45720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S3/R2 private uploads and public CDN assets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9E25521-730B-4466-BDE1-7D36807F55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4650" y="3276600"/>
            <a:ext cx="3530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Choose vault and storage provider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4E076F4-8007-4B2B-A32D-EC270372C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574C1FE-B913-416A-B32A-9F37B3EBD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Secrets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246F86D-87F1-4CC0-8154-1CE57B51D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3648075"/>
            <a:ext cx="45720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Doppler, 1Password, AWS Secrets Manager, or equivalent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4D06F96-D8C1-4D41-A55F-6700B5260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4650" y="3648075"/>
            <a:ext cx="3530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Pick source of truth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0A9649D-A272-48FF-B882-EB5F60256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60E29CE-FB4C-4AAE-83A3-2ED0205A24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Observability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B21B59A-09B1-427F-AEFA-D3031E375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4019550"/>
            <a:ext cx="45720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Logs, metrics, traces, Sentry-compatible errors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84EFA09-4AF4-4205-A76B-AB1278C29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4650" y="4019550"/>
            <a:ext cx="3530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tooling and alert rules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B7DD6B8-A476-4DC9-B82B-FAFF35C72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2853C20-97D4-43A3-80A2-63BDFB24F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330A119-0941-4250-8F03-B17BAA8E6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CEO must approve the infrastructure stack and operating budget before production commitments.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876099F-8B0C-4833-A29E-5E15E17228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41AD487-C740-4459-9CAC-F1895B558B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3915D7E-B6C7-4F64-8E52-29F91FCD5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533435156"/>
      </p:ext>
    </p:extLst>
  </p:cSld>
</p:sld>
</file>

<file path=ppt/slides/slide1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662FCBC-627A-492B-A697-90BC147AC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06267E1-043B-4758-90BB-0D12FCA79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52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1E45473-AE06-4DE4-8AC8-923C79C62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2954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TECH STACK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71D97FB-E08F-41D2-B22B-88002B851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Tech Stack: Modern TypeScript Platform With Shared Contracts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3554DDD-B5CE-4880-A420-4571DBAE5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List the stack and why it fits.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82AF210-E3D0-45E8-9EE1-A2E1A93617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CDBD58B-3212-4007-9130-A6A321AD7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5527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Area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3A253C3-BC17-48B6-91F7-593206FE8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1885950"/>
            <a:ext cx="36195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Stack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B2D3C4E-61AD-4201-99CF-D52F01965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1885950"/>
            <a:ext cx="44196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Why it matters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CDA0AD8-F078-4DF5-987A-AB14607B6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C012611-0085-4DA6-BF17-8E3343ADB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150BBCF-9DC1-4E35-8CE9-08CA08FD5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162175"/>
            <a:ext cx="36195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NestJS, Fastify, Prisma, Postgres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B189E75-C4B2-4E88-AE11-58EFBBE1A6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2162175"/>
            <a:ext cx="4419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Modular backend, high performance HTTP, typed data access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8EA3D61-A64F-429A-8C77-E6F2AC4DA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562FF93-8104-47BE-9FB3-07109693F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9DF538C-7896-493C-B48D-AD958B062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533650"/>
            <a:ext cx="36195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Expo, React Native, Expo Router, React Query, Zustand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68087DE-C6DB-40D0-BBBA-2DCF81FE57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2533650"/>
            <a:ext cx="4419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iOS/Android velocity with native release path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B06AE2F-3C46-4048-8FC2-CB916ACEF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1EA516B-8B1D-4588-811E-007162C6A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Website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3EBFBD6-6640-4ED5-8C65-9629C8F47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905125"/>
            <a:ext cx="36195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Next.js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B604910-8725-4918-8557-3CA67A9B38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2905125"/>
            <a:ext cx="4419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SEO, marketing pages, localized routes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9C296DA-E441-4D41-AC12-4F4D880378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514409C-A8F7-4FAC-9E71-39EAB828CE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B3C99CD-A6C9-4676-A3A3-43FCB4275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3276600"/>
            <a:ext cx="36195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Next.js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95B8A16-5CC3-433D-B2F0-7EB850896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3276600"/>
            <a:ext cx="4419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Operational UI and admin workflows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025F191-DAD8-4EAC-9D71-E39659A53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460278F-0C89-41CA-90FC-3B8FB56B66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Shared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C2AA270-CCB2-4F45-B235-D2A78C348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3648075"/>
            <a:ext cx="36195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packages/types, validators, config, api-client, ui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AFD0303-CE38-4271-8F18-AF3A75575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3648075"/>
            <a:ext cx="4419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Contract reuse and lower duplication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302111E-602C-4FAB-B8C2-9E190341D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842D428-740A-4DE7-8DC4-544E79CD5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Ops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E6DA239-9722-4CA3-9CCC-7E6EC3DFEB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4019550"/>
            <a:ext cx="36195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pnpm, Turbo, CI, Docker, EAS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577A967-6A90-4245-AD8E-19EA4E64D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4019550"/>
            <a:ext cx="44196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Repeatable builds and app releases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0649B27-110A-4755-AB96-A20DC18D96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8FCD39E-63ED-48F4-AA1A-EA83EC8D6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BFA3882-9B39-402F-8073-16AAA573CD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Navi has a credible modern stack; now we must enforce contracts and production processes.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FB74EA9-F10C-462C-B3AE-5394E5D2D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1970537-A94A-4C85-8DB7-9C0DCB2C4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17CA43E-6B76-4E4F-A9DA-ECEEED698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796773515"/>
      </p:ext>
    </p:extLst>
  </p:cSld>
</p:sld>
</file>

<file path=ppt/slides/slide1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D1FF42-9133-4D9C-82B1-065EA79416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9B8FF94-D3BB-49FA-9D79-2109176D8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868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9E0DA52-6BE2-48FA-923A-8DFF34E1E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1582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MONOREPO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67B4B6F-FC5D-4F73-B0D9-DE2B569EE7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Monorepo/Application Structure: Separate Apps, Shared Contracts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1B9FBA8-3A31-4C6B-9373-3F383010B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Show repository organization.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3EF4303-F436-4B46-9488-38FB5CA3E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2D73D49-3754-46C3-96B1-6C7A25250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30099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Path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5D7D7AC-1278-4B5F-9D7A-F0EBBCA36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1885950"/>
            <a:ext cx="24892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Ownership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2369A4C-1D96-400C-BB14-4BF6712A31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2550" y="1885950"/>
            <a:ext cx="50927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Rules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E8454E6-EEB5-4817-865E-042C4B3DE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6F2D3F8-F836-4509-A2EE-6904EA397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30099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apps/mobile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6165074-160F-413D-B03F-511CDC46B9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216217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Mobile Lead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0534D3E-E262-4C02-A33C-09454012C7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2550" y="2162175"/>
            <a:ext cx="509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Customer app only; no backend business logic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96F5B0A-CAF2-45D2-8F2E-06404C557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C1CA6C1-E131-44A1-BDB6-2F4BB2F28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30099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apps/website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D92B523-6EFD-4E9F-81A6-8DC9EFADC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2533650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Frontend Lead / PM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B326C6D-ED3C-4740-A852-B5F81741CC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2550" y="2533650"/>
            <a:ext cx="509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Marketing, SEO, partner acquisition, content consumption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FA51E35-3438-4393-9E66-D44D97C7E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68F07D4-C474-4407-877C-793701A15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30099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apps/dashboard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5BBF301-D614-4BA8-875D-943815274D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290512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Frontend Lead / Ops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BC04826-9181-4346-B448-F027186047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2550" y="2905125"/>
            <a:ext cx="509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Admin, provider, support, Super Admin workflows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8800504-15EC-4402-8908-EA4F7C41D5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03DFA39-60B9-46A5-AC57-2DE3C01AF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30099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apps/api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DD602A7-A163-43C6-9FA6-B0E89A59B7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3276600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Backend Lead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F0BB83B-6F40-4DDA-A698-4A8B813481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2550" y="3276600"/>
            <a:ext cx="509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Business logic, auth, RBAC, data, integrations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CB82D2E-6675-4CC8-A51C-EAC3C2D58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1ADCEEB-BDA6-4B9C-9CFA-5D7B506C8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30099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packages/types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5DA4926-2F55-4ECC-BBAC-EF113D3CD5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364807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Shared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C65BDB6-3A8C-4A8D-A66D-22A37CA93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2550" y="3648075"/>
            <a:ext cx="509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API and domain types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1EB15CA-D8D3-4EF8-AC58-FC836B8C3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17E8497-6109-4C2D-AE89-5481FF160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30099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packages/validators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79A22E4-4027-4061-B95C-0745A82B4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4019550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Shared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FA7A142-F905-4B58-A7C4-D46288B45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2550" y="4019550"/>
            <a:ext cx="509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Zod schemas used by backend and frontend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6E5F42B-F906-40F6-AD74-58102518E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3243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A349C3D-75D0-46DD-96FC-EE0DFE0849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91025"/>
            <a:ext cx="30099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packages/api-client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74ED982-6067-49D7-8CF0-D53A410BD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439102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Shared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4D3408F-6B72-4B01-8BB5-9E62538EF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2550" y="4391025"/>
            <a:ext cx="509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Typed requests and token handling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39F5EB0-3747-44CC-8ED8-0CD4A2F265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6958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9E94AF9-0687-433D-B9BC-C91F910CBB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62500"/>
            <a:ext cx="30099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packages/ui/config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C2D7FFF9-EBBC-4E0D-BBDD-C8405D2FD5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4762500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Shared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6B4808CA-80AD-414E-8B44-DD9031849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2550" y="4762500"/>
            <a:ext cx="509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Design tokens, shared UI, environment contracts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668A4567-57E3-4BA1-9733-32D33E268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B9E63F33-A6B8-4511-9307-F68A0BFE0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C1CEC95-E947-4F8D-BC52-3F8D23C97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repo is structured for scale if we keep responsibilities clean.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DD0048BC-21C7-481D-8873-2DEA48BBB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6D0D3248-F990-4F8D-BAC7-5EDD923356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8DB6CC1F-B0CE-408E-B4C2-3BF4967616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549883500"/>
      </p:ext>
    </p:extLst>
  </p:cSld>
</p:sld>
</file>

<file path=ppt/slides/slide1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6BDC6B4-6F04-4EDB-BDEE-16CF4B0BB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0BAB20D-708C-4F78-A90F-8A7D12166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868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64964B5-1DAB-4CB6-BEE2-D39C8594DC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1582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DATABASE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D12741E-D20E-456E-8774-6FBC33B47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Database Architecture: Marketplace Entities and Auditability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E9C8208-DAA2-4785-9819-754407CB5B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Summarize the data model.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4AF41C6-231C-4649-9A16-747994212C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7FE7598-03CE-4C7E-A7F2-389CA0B35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Postgres and Prisma provide the primary source of truth for users, roles, permissions, businesses, listings, bookings, orders, payments, refunds, saved items, trip plans, translation jobs, content, support, and audit logs.</a:t>
            </a:r>
          </a:p>
          <a:p xmlns:a="http://schemas.openxmlformats.org/drawingml/2006/main">
            <a:pPr algn="l">
              <a:defRPr sz="105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Design principles: CUID identifiers, integer minor-unit money, UTC timestamps, soft delete for sensitive entities, scoped queries, and translation/content tables for multilingual readiness.</a:t>
            </a:r>
          </a:p>
          <a:p xmlns:a="http://schemas.openxmlformats.org/drawingml/2006/main">
            <a:pPr algn="l">
              <a:defRPr sz="105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Important entity groups: identity, marketplace supply, booking/order commerce, payments/refunds/payouts, user engagement, content, support, compliance.</a:t>
            </a:r>
          </a:p>
          <a:p xmlns:a="http://schemas.openxmlformats.org/drawingml/2006/main">
            <a:pPr algn="l">
              <a:defRPr sz="105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Current gaps: some requested dedicated models remain incomplete or merged into generic Listing/Order patterns; partner applications, private upload flows, and full finance reporting need completion.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F2FA410-CA1C-4DD3-BA41-1905D5F0F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447A472-4DD5-475C-A8BB-7066CD2D7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A14B3BF-8D89-43D7-9F60-FF434309C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Postgres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C2DFD0E-7A77-4597-AF2C-122C762F50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system of record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3B63538-AED7-4C4A-BD6F-B6BE31DFF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A916971-DD32-4B3A-A6B9-6FD29A930B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BC673CC-19DB-4E2C-882F-221B01C65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Prisma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B9162F4-3FFE-4364-AA7D-FD9F8D265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schema + migrations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D2AEEBF-85E5-4350-8348-6B9472AD7B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6C111CC-69F5-4BE9-97A0-B42E80DBB5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2B833D9-20C0-4EBB-812C-F9F0E8209C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AuditLog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EC3ED43-BD40-4A54-9C60-3BC74F5C29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sensitive action proof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7EA3C62-B709-4730-ABC1-298F49D032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CE16E43-7A12-45E8-8D8C-EAB1DD84BA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DBC9795-4555-4614-8666-1ED5A478B6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Gap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26C1938-B307-4E86-9549-19DA619EC3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partner apps/uploads/finance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714FCB0-47D5-40D0-AD37-A2BB58794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DFFB45A-A192-4C24-A361-0D9921CEFF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F550E7D-5753-41CE-90B8-DDCB808E0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database foundation is strong, but missing commercial models block production workflows.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4B64758-98D0-4AC3-9AE3-C6A6FCBE7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F9F5AA9-E33D-4E92-BD34-5CC1D63DF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B0EB38E-6B84-429D-9CB1-EA88D5A96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942175962"/>
      </p:ext>
    </p:extLst>
  </p:cSld>
</p:sld>
</file>

<file path=ppt/slides/slide1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78EDC59-F3D6-4B8B-9BF9-71B8D3C0A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305FD1D-0999-4E15-8670-8F347A2A1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868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F89FBF4-675A-48C1-88B9-E0A0E58F32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1582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SECURITY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181A2DD-E200-4568-B4E0-B401C84CD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Security Architecture: Trust Is a Product Feature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4A9B42D-7A21-4770-A73C-FC089B65A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Explain key protections.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02CD6A8-714E-49C0-87E1-C44E7CAFA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C535F1C-E313-466D-8D44-DEA1283AA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Authentication: password hashing, OTP/reset flows, short-lived access tokens, refresh token rotation, device sessions, secure mobile storage.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Authorization: permission-driven RBAC, backend guards, data scoping, partner isolation, driver assignment boundaries, Super Admin governance.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Transport and app security: TLS, HSTS, CORS allowlist, CSP, CSRF for cookie-based dashboard actions, rate limits, mobile release hardening.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Data protection: no PAN on Navi servers, private prescription uploads, PII minimization, log redaction, audit logs, privacy notices, secret vault references only.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4C7C84A-1886-4882-BE20-2B3C886A7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8567F68-D583-4E05-AAB0-E45695834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5B4FFD6-A6BF-4C3A-9A3C-41785EB4B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Backend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3357630-7603-4BAE-B92B-53859ED96A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enforcement required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445141F-139D-4FE9-8E48-805F6EC898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B39326D-90CF-406D-B4DF-F0379B036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B431282-8EE1-4ACC-B35A-F68F73E86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SAQ A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3BA6BEE-FCF8-426A-BE37-9EDDDB792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payment posture target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2ECA471-CB92-42E4-9FF1-04E29E944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14A7400-21ED-458E-9384-0031C818B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CFB1C5C-B2E6-4E32-B17A-7C56212BE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PDPL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1B621D1-188B-4CC8-A4E8-146C16EC7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UAE privacy readiness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B36294C-91A6-4D8B-84B1-99D51AB0E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78FB458-5486-41D1-ABF6-47688393D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E2C8B89-7528-4167-B52F-FEF6C8A54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P0 gap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C49FD56-F97C-455C-B5D1-BD77B0231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private upload/payment completion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105C284-2DE4-45C9-B004-0A13EBDB5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655CD8-A7D3-4BDB-B52B-1C71D4BEFD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33C0752-70EE-490B-81AC-98F166F84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Security controls must be built into each release gate, not retrofitted after demo success.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9C90581-6840-422C-9F18-3F89E3BAB2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E944C02-21F7-455E-81C7-B0FD4FF89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F37C4AE-9B1D-495B-AD96-2CD7C5171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751292814"/>
      </p:ext>
    </p:extLst>
  </p:cSld>
</p:sld>
</file>

<file path=ppt/slides/slide1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D5A9F5D-B6C7-4FF0-8A18-D7376CA5C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1B3D8EA-1644-42DE-9C34-D8BA2A941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1125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26E9EF8-0A96-46E9-8C0B-CDC1C4688F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8839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RBAC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836B83A-C752-48FB-8E3E-DF7C68011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RBAC and Permission Model: Data-Driven, Backend-Enforced Access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397873B-CBD9-4DF1-836F-E7D8B7DFA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Show roles and permissions.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822CF15-45DF-4D23-B586-C42933A1FF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9017A6A-14B6-4928-AE36-FB27E0866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44488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C3F732E-42A9-458A-BAEF-E6298A2F1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4035" y="1885950"/>
            <a:ext cx="407345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Allowed access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F0A12E9-0E56-4F80-8C73-8915BEFEED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51793" y="1885950"/>
            <a:ext cx="407345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Critical restriction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E6EB1AD-F383-4DD8-A18C-7395D8115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39D96AC-21A6-4CDD-BD84-28092062A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4448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Guest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04AB48D-4A49-4A17-BB66-22BBE06EC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4035" y="2162175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Public website, onboarding, discovery, emergency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9FD109E-044C-4F6A-98A5-D69BC06EE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51793" y="2162175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save, booking, order, profile, dashboard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5EA74F6-B51B-43A8-BD15-449B30E550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C073094-78B5-41BC-973C-810429844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4448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Tourist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A2A031D-454E-493F-984A-5339DCDED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4035" y="2533650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Own profile, bookings, orders, saved, planner, translator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1A69D1E-8DD4-44CE-8CC2-CD0E8D414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51793" y="2533650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Own data only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7349F51-1797-4A48-9A28-4695DB0EE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D581CE7-7ADA-431A-9F3C-8D9E90969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4448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Premium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4A291FD-DF84-442D-B041-50BA917AD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4035" y="2905125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Tourist plus premium benefits and priority support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915AE56-A7BE-4C27-849D-79F031B9F7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51793" y="2905125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admin/provider data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312C471-5BE6-4099-A804-A0A97B92C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25FB623-6F23-4BED-948A-491E255AE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4448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Owner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22208AD-ED39-4FB4-BA09-2260E6F82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4035" y="3276600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Own business, team, listings, bookings, orders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505CDE7-8802-4FCA-9D04-74B46751B0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51793" y="3276600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Cannot access other partners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261AF98-D9D3-4046-8AC7-228009A1B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3FACE86-AF1A-4521-970C-D9F4CC9E42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4448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 Staff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40EBCDC-EB82-4B2B-9C07-2617EEE00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4035" y="3648075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Assigned operational items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EFA9EF3-DFAF-43BE-89B4-FB1A8CF88A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51793" y="3648075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bank, payout, ownership, roles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2D99172-4449-4AA3-834F-F46818AEAC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4A64786-8A7E-4F79-A228-25362C35CA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4448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Driver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0CEDC51-1FB2-42BC-B076-B59BEE55E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4035" y="4019550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Assigned delivery/ride jobs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88F7420-A14B-4B10-92F8-387AC56F10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51793" y="4019550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unassigned orders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A0D3CD5-6FFC-40F7-AEB1-0C0BBDFD9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3243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4F67369-6013-49A1-A904-A662B0F54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91025"/>
            <a:ext cx="24448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Support Agent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E728B95-3D24-4525-A225-AB87FF729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4035" y="4391025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Tickets and lookup tools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A3C1BF1-125B-48AF-97D0-23A9741F8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51793" y="4391025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payment/system settings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D925CD1-7495-4D6E-B7AC-5032C52F6A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6958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65FD9AA-E6FF-4A8F-8717-54C10E3EF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62500"/>
            <a:ext cx="24448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Admin / Super Admin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4820A4B8-7A8E-4957-89D6-89E697558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4035" y="4762500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Operations / full system governance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900BBC98-43F3-4C27-B2E7-037AA453F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51793" y="4762500"/>
            <a:ext cx="407345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Super Admin changes require audit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CFC51EA7-CDB8-45A8-BE53-F34C65DC7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88AD9E55-B18E-49F0-B4BD-122F64D7E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B9BD26C-3E1D-4F49-B256-D70BB939A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Navi cannot launch commercially until role access and data scope are proven by tests.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A2F81211-7AC0-48C2-8AE6-21494DA0A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1E2E8890-103D-489E-940E-EFFCC997C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70F435F0-D32D-4883-A61A-BD04EF09BE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298931885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031E08F-CC9E-45F7-B942-FA123E4CD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45484A1-B1C0-4E66-A3AC-9383B05B1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0040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3629479-E74E-4345-A2EF-9AAD3956D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7754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EXECUTIVE SUMMARY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3055671-B2E7-440C-A168-C9E885FEA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Navi Is a Marketplace Platform, Not Just a Travel App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C1117DF-245A-4650-9618-5F64457F80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Set the top-level message for CEO and investors.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6F887F5-1675-4E3D-AF5A-D928E17C6F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A8520FF-E993-4FC6-8836-0C55BCC0E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product vision is a UAE travel companion that helps tourists discover, plan, book, order, translate, move, and get help.</a:t>
            </a:r>
          </a:p>
          <a:p xmlns:a="http://schemas.openxmlformats.org/drawingml/2006/main">
            <a:pPr algn="l">
              <a:defRPr sz="105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platform connects tourists, premium users, partners, drivers, support agents, admins, and Super Admin operations through one API and data core.</a:t>
            </a:r>
          </a:p>
          <a:p xmlns:a="http://schemas.openxmlformats.org/drawingml/2006/main">
            <a:pPr algn="l">
              <a:defRPr sz="105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current codebase has meaningful foundation work: monorepo separation, shared packages, API/RBAC patterns, seed content, mobile reference screens, QA/store-readiness reports.</a:t>
            </a:r>
          </a:p>
          <a:p xmlns:a="http://schemas.openxmlformats.org/drawingml/2006/main">
            <a:pPr algn="l">
              <a:defRPr sz="105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launch blockers are not design ambition; they are production readiness: real payments, partner onboarding, provider operations, secure uploads, role/data-scope enforcement, store credentials, live hosting, and operational QA.</a:t>
            </a:r>
          </a:p>
          <a:p xmlns:a="http://schemas.openxmlformats.org/drawingml/2006/main">
            <a:pPr algn="l">
              <a:defRPr sz="105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CTO recommendation is to finish Phase One foundations before adding more features, then move into marketplace and commercial expansion.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7A0E334-C52F-4275-B6D2-318DD4DB42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B315C66-4FD4-4E2B-9602-6260D07A9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6BFE523-23D0-41E1-B0ED-2B27478B9E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Foundation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CC3156D-334C-4006-ABD9-1946FC1707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strong enough to continue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69A64D6-7A8F-458B-BC32-C8E8C88B26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9A6EE60-7D30-4C5D-873F-676C0DADE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1C527AD-96AE-4DAC-BA8B-5898B4974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Not live-ready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2854656-43D5-4E7E-9117-25B4E8475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payments/providers/store credentials pending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C236A17-7D56-4A7C-8D5B-792E4D318A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4DD857E-6CFE-48BF-B9AC-84E5615831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D09AF00-8588-4CAF-B4C4-1F0EE6DF7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Platform route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B1A4EB9-5EB4-4BB3-8334-DE2F90545B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dashboard and data reflection required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6B67717-D278-4EBB-95E2-52CB876EB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48B0B11-997E-479E-BF36-9FC1D89449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51CB55C-DF0E-47CA-811C-0BBA83C6AB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CEO action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C64807F-F573-4544-838A-1D4849283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team, budget, decisions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F4EB871-6A6B-40B8-A370-6B88BE32DB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BFF055A-C819-4DB9-A77E-C9F0206D0C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DED03B6-83F0-4970-912E-0286D4CA7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right CEO decision is to fund a launch-blocker wave, not to keep adding disconnected features.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1B4EA43-0931-4DB5-94F7-E38F95EA1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9B82B18-0863-40A2-A77C-E2B1328A8F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77A2CF2-DA1C-4D90-82D3-FAB6A14C9B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551437648"/>
      </p:ext>
    </p:extLst>
  </p:cSld>
</p:sld>
</file>

<file path=ppt/slides/slide2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4AC4DC0-0E40-492D-B5F2-223DE4E5E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00E0F87-8B61-4655-95B6-8F492A0B69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5925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20A1B27-E260-46A2-BADD-75CE2002B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3639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SUPER ADMIN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FD96BE4-10C6-48B4-B50A-EB02589E2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Super Admin Model: Platform Control With Mandatory Audit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C5DE91A-994C-48CC-9EBE-E2C8826848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Define the highest-privilege model.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8E5E472-8C9C-4F23-AFD9-C9165C9B00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B42E016-1021-49FC-B85B-0D970BEAF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867891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Capability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4E4E22D-BC18-4539-9617-30D808F879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1885950"/>
            <a:ext cx="386195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Super Admin responsibility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0604F93-474C-42AD-AE81-E16F9511B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3295" y="1885950"/>
            <a:ext cx="386195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Control required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E5591E3-7092-4156-AAE4-1452575F52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BCD3568-CB72-4A90-AB9D-355C586C7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Roles and permissions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B555554-120E-4590-AE94-677E4FAA5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2162175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Create, assign, revoke, audit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4D211FC-743E-40FF-A861-99164330F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3295" y="2162175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Two-person policy later, audit now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6DED614-60B1-452C-9D30-EDAE40F72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58D42E1-1691-43F6-BD46-96F4374CE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System settings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2B3CD30-7E96-4B32-9899-7DC2D35A19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2533650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Countries, Emirates, feature flags, integrations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B0A996C-AB8E-43D6-9BC3-16205506F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3295" y="2533650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Change logs and rollback plan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EB5C430-286A-4353-A6C3-F8ABD02B91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3185358-1A5D-4373-9529-6DC2A00AA1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 governance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E93EED8-A03F-4651-A8D5-FFABD44FE9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2905125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Approval, suspension, platform configuration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3D02C73-C6A4-491D-86D8-52B21489DC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3295" y="2905125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KYB and approval workflow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B421C62-2838-434F-A854-42D8A5AFC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1926A4F-B3A8-4BF1-A436-FBB379279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Payments/refunds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EF94587-D370-430A-8C6F-3AD782250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3276600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Provider config, disputes, override policies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6F984A8-BCBC-401A-ABB7-6F6160464F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3295" y="3276600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Audit and finance reports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61956B0-0F38-4155-AE8D-855FDC41E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D37B443-5FD6-4709-AE3F-08C24E6E9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Content and marketing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DA3D2F3-89AA-411B-92C5-3C30AA953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3648075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Content approval and launch controls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F21EDC1-FF69-4874-B5F6-CF4FABFFDD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3295" y="3648075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Preview, approval, publish history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88E4628-79F8-41AA-82C0-712AFE4DEA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FE28791-1496-40D3-9E31-6200F8AC0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Demo access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232683B-1B95-4C44-83D6-CAF94C034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4019550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Seed, reset, disable demo mode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B38C213-174A-47E5-9F78-ECA98D4BCD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63295" y="4019550"/>
            <a:ext cx="386195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Never enabled accidentally in production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78BBFCF-6B69-4B55-9835-9AB662D1C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820934D-9286-462F-9501-63C5773DB1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DA0C58A-1006-488C-B481-C4D556D74F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Super Admin access is a governance function, not a convenience role.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51D6BD3-DF1E-4A3D-A286-71DC071A30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434592D-26BC-440E-9092-847AB237E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4A4CAE31-D641-4FB1-8368-746D8DD6A9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431110367"/>
      </p:ext>
    </p:extLst>
  </p:cSld>
</p:sld>
</file>

<file path=ppt/slides/slide2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2A5A7DC-FD89-4321-A922-B08E2203E8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DA400C8-7032-4D5D-89F3-E89A50B36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5D37419-8623-412C-B133-F0642D74A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PARTNER ACCESS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DFD82CB-729D-4A6C-97F8-414C020FE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Partner Access Model: Own-Business Scope Is Non-Negotiable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F7A4F0C-7BD7-4131-A7D8-9C2B20533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partner isolation.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ADFAA8F-50C1-4F03-A1B7-2ABEA22ED8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A3F218A-D699-4491-9406-3CEE0C9042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55862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Partner role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BA3E3A3-32EE-486C-AA0E-A8CF6EBC4F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1885950"/>
            <a:ext cx="401658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Can do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B28BE40-7637-4136-9DAD-5B34EE342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1885950"/>
            <a:ext cx="401658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Must not do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7899277-53F9-44E8-BA09-E27BFC26E9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D7E3745-E33A-4B4E-8780-941E880AB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Owner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B9E88A7-1924-4CBC-A681-F77FAAFDA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21621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Manage business, team, listings, bookings, orders, reports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0BE52FF-B3AE-448D-8AA8-95A2F02E5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1621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See or edit another business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CE3FB2C-C4BF-4491-9AB4-BAC00A097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7EC69BD-A641-4745-8184-BAC78D09E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 Manager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9F29D91-8AEC-4CE2-BD8D-CE8C6B3F4A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25336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Manage assigned operations and staff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38D8674-3474-4B4A-9736-847C9B487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5336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Change payout ownership without permission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CF0C462-7DFC-4E6C-B608-EE116FF2C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1F52FC3-775B-4344-A6C5-52AC80E746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 Staff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BA2DA43-7788-47DF-A8E8-53DC554C7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290512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Update assigned orders/bookings/availability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12A15CC-E6D4-49B9-9F93-1427E8BBE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90512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Access finance, team roles, unrelated orders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0788F5A-4F49-4CA2-A830-467311D101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8B2DDDF-DDC7-48E2-ABFB-3F9C50EE9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Driver / Delivery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8430933-0200-4F30-8004-5DB737376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327660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Accept and update assigned jobs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12CCB1D-4E81-45A0-AE2A-3EE0AD844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27660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See customer data outside active job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F588F69-A7E8-4EDA-9553-1177B7747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69D6915-2563-474C-A0FE-97EDA4573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Support escalation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EDAA4C0-B53E-4645-B43A-3D20AF49D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36480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Interact through support workflow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EC46484-A7D0-499B-96E2-794CF04C5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6480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Bypass partner or customer scope rules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7A06487-43A6-4BF6-BD21-57E4FF26F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1C0C2E4-1526-470C-B0A4-2AF8843FF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9E7BE68-7BEA-468E-82F6-263E7D004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scope enforcement is a launch blocker for any real supply-side rollout.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F9A2CC6-EEB0-460B-960F-AD9119951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D989BE6-8B74-4A60-B5DF-431E6D8A2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1E8820A-54CA-4D75-B1BE-D66423CB9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004347719"/>
      </p:ext>
    </p:extLst>
  </p:cSld>
</p:sld>
</file>

<file path=ppt/slides/slide2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50A68D6-987F-4D2E-A4EB-F75A2BD84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13A7F6A-E8FD-4387-B59D-640239CD52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E5EE247-98BD-482E-B54E-996A9BE300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BOOKING ENGINE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F30094A-28CF-470C-82EA-65405D7A0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Booking Engine Overview: From Discovery to Provider Fulfillment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62EA665-D285-4CC3-AAD4-72001FB3B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booking lifecycle.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7AFC742-34F0-495C-802F-9B2F847BC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ED70DE4-3287-4EF5-9E7C-D9A98A6916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Select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88161F1-FA0C-4B1C-8691-D76BCDE71D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CAD9EA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CAD9EA"/>
                </a:solidFill>
                <a:latin typeface="Aptos"/>
                <a:ea typeface="Aptos"/>
                <a:cs typeface="Aptos"/>
              </a:rPr>
              <a:t>listing, room, activity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F6D8809-FDF4-47CC-8BBE-CF852FAEBE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AB3C17F-CC8F-49D7-8D0B-EE8C27526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7802670-54BA-4BBA-A89A-A0B784CEA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33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34C1229-34CC-42C3-820F-FC4171D92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Quote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CFE6CE8-9265-4CE1-8D9F-3006DF3ED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dates, guests, price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A7D941E-33F9-4176-A515-22F6EE3E84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59DFF18-B722-47E8-8F2A-05CC6EF3A2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30861E7-5705-4EC7-A8A6-DB71EAABEA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4E29F13-F534-4ECB-A214-B20142ECF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Reserve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49C9F5B-61E5-4508-BE2D-1392E5F2A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booking record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03930D8-C035-462F-939E-15CBF44F2C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58BEB4F-5592-45CD-AFB6-0535F97C9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2B1DDD3-BD31-4783-9D24-9B69937CB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E484705-9EFB-406B-87EE-302A973203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Pay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20948B4-A6AC-4CCD-9448-C88AE6A63C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intent and webhook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918A8BC-468C-485A-B83E-ABF7B0943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48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2550A5D-3E2E-4A9F-A809-1FF080B056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16A9AE7-97E2-4A8E-8BC8-E9580E2AC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77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6A34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87CB746-1A98-4270-A6D1-8F4FBA046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Confirm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F65407D-BB7D-44F1-B63D-6C185ACA2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provider/admin views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C126C8C-8F1B-4ACD-87A5-D3B0A66A5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E53D4B2-AF31-445C-9870-9E3BF5F12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F6B6DE3-3035-43D9-8E12-FC069DFEE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EF444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5007C33-71B3-4FAC-8E46-BD4B93214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Support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8BD0E30-0BEB-4B3E-897C-4EA6BBCD15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cancel/refund/audit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F50A31B-BF7C-4E69-9786-1465897E82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905250"/>
            <a:ext cx="994410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4823C81-8490-4AA1-9D9D-CBE17B37D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4171950"/>
            <a:ext cx="94488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Booking must support stays, rooms, activities, taxi-like reservations, and future event types through clear listing kinds.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Quote and booking creation must use backend price rules, not frontend totals.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Provider and admin dashboards must reflect booking status in real time or near-real time.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Cancellation, refund, and support escalation are part of the booking engine, not separate afterthoughts.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40F18AC-4D3C-4823-8555-AADD2347A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28AABE8-5066-4D3E-A8B8-44F9DEB44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7A8460D-8ADD-4AAE-A704-2592AEE9F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 beautiful booking screen is not enough; booking state and provider operations must be reliable.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79972EF8-5AEF-494C-BA94-47DC201B0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333C79A-5BD0-40A7-8F23-014D53007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5840B614-1A0F-476C-B9B6-8DC4301BA9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81283568"/>
      </p:ext>
    </p:extLst>
  </p:cSld>
</p:sld>
</file>

<file path=ppt/slides/slide2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C0899A8-4BC6-4798-8B1F-7F59FF8C39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DF99B1F-B157-4FD6-A921-DD022E29A7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868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A0C9757-D1FB-44C2-ACF3-43C7CB4ED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1582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PAYMENTS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347B530-3C24-477F-BE5D-1E10BE9FAA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Payments and Refunds Architecture: Hosted Checkout, Idempotency, Webhooks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0DFFC83-E3F3-4347-9B68-8F785848DC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payment posture and blockers.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B5D0E75-7386-4065-BD36-D4FED5030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F22C892-20FA-4B76-BC4A-9DE7828D82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Mobile checkout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B3EF62F-C5A6-4801-A3E5-CD034A3814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CAD9EA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CAD9EA"/>
                </a:solidFill>
                <a:latin typeface="Aptos"/>
                <a:ea typeface="Aptos"/>
                <a:cs typeface="Aptos"/>
              </a:rPr>
              <a:t>Payment Sheet / hosted page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DF07D5F-AC0E-4EC5-9B37-0A80F2AAF4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8441A53-8F2A-4121-8BC3-8159FDC58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1DC0112-5646-4151-B0FB-2BC16C4AA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33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57DA65E-33EA-42B3-8784-D189F9106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API intent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0080BDA-6BC0-4236-BE74-C68951548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idempotency required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219E0D1-B982-4AE6-9393-36B352C33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04B2250-329D-48CF-9C67-694675593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FAF9E45-106E-48C9-A2B0-794F56728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2D31077-B192-4916-80DD-F8F3F68E1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692C482-D34C-4A79-ADBD-767CECAF3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Stripe primary, Telr fallback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233E9E5-C7A5-42FD-846F-03547482A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C8A0467-3099-4A93-816E-CEC10C4E6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5ED6455-D63B-48F9-9F76-DA714D2D97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CC2CABC-6CF9-4DE4-AC21-FBE0C3CBC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Webhook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85A5BE1-010C-4DAF-A8F7-1A78CAA51D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signature verified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6A6DB75-3640-432A-B643-CAEFF07FD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48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0C7ED33-BAE5-4A55-AFC8-7B4AC40F9D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9FB88CF-39FA-4CFD-AC48-B002A4447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77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6A34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A73C300-121B-4EAA-BC33-61D9C2632D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State update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24A10E4-B03F-4030-AD5B-477F0E70A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booking/payment/refund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9815FEE-1B13-4B21-A296-B5467784B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0A411EF-88CE-49D2-9FF4-297DC3201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1AAC49D-FD13-44C2-BC52-544E38FEA0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EF444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1C95319-6845-4F4A-8CDB-373DAC8A9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Audit/report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EB034ED-24D5-45A2-80A7-F254747D2D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finance and support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41C8B93-86F1-445F-9C9D-5C944D0EC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905250"/>
            <a:ext cx="994410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D698841-25DC-464F-B586-21C08BE7D9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4171950"/>
            <a:ext cx="94488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Navi should stay SAQ A: no card number, CVV, or PAN touches Navi servers.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Idempotency keys are mandatory for payment and refund writes to prevent duplicate charges.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Webhook signature validation and queue processing protect payment correctness.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Current readiness: payment abstraction and validation concepts exist; full sandbox-to-dashboard payment loop remains a P0 blocker.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296E74C-DD6A-476F-BA0F-D17314D24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E9D718B-A1C1-4CBD-BD3F-FFDE161F48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903336F-FF10-4EB2-9CEA-DD59B48483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Do not launch paid bookings until Stripe/Telr sandbox flows, refunds, and dashboard finance visibility pass end-to-end QA.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FFDD918-5BA1-423E-92CE-D0B41D337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22C234B-7D2B-42A5-9C0D-2E2B1CD138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6C019FA-E65D-46CB-B2AB-2274A6E21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613754777"/>
      </p:ext>
    </p:extLst>
  </p:cSld>
</p:sld>
</file>

<file path=ppt/slides/slide2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6CAEAE3-2501-4274-BD41-9A1286B883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71AE42D-DB46-47C1-BC5F-CDC745C35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681FADE-D94C-4B1F-8CA6-A592757CFB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INTEGRATIONS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8F9836C-EA62-435C-85C8-787B887C3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Third-Party Integrations: Provider Configuration Without Raw Secrets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5849511-5FDE-495D-9268-9D878E6CBE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Define integration operating model.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74C5377-6D2D-4ACA-8E8B-0623F2523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B7D8175-6946-485C-954F-F9CC9EAD76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Integration type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80B4F23-1C79-41BF-86A4-C5DBA71D17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1885950"/>
            <a:ext cx="336492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Example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0423A14-D66D-4414-914C-D5910A70C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7748" y="1885950"/>
            <a:ext cx="4607502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Required controls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4293DA1-C879-49FD-A72E-7237147289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C166D0D-F3BC-4761-8349-563556E7AB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Payments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1A7BF91-48DF-4240-B006-02DD9A633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162175"/>
            <a:ext cx="336492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Stripe, Telr, Apple Pay, Google Pay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2A59120-9F19-4C8E-AA1B-B7527BC06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7748" y="2162175"/>
            <a:ext cx="4607502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Hosted checkout, webhook verification, vault secrets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D5CDCDF-9D5C-45B6-9466-CD55AA3165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0349E93-61E8-47D0-95BB-A3F97EBBF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34BB613-4013-4F26-B6BE-CEB8B1BF2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533650"/>
            <a:ext cx="336492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Claude provider, fallback deterministic planner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AEE668B-DD0E-4A2C-A391-A5E840BA5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7748" y="2533650"/>
            <a:ext cx="4607502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Quota, cost logging, structured output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EFA4CB0-7D9B-482E-9A4D-4BD9748A3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670A2A8-730A-4B41-8840-E4DB59AC8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OCR/Translation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DE62366-7385-48FD-856F-B6451C537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905125"/>
            <a:ext cx="336492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Vision/OCR provider, translation provider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0BE589D-819E-4A5A-A455-4E07140F5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7748" y="2905125"/>
            <a:ext cx="4607502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Private uploads, retention controls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296E08D-CB23-4E03-BC9B-AEB500499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04F64D1-E49E-4CFE-9812-5C7B3DFA8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Maps/Mobility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33EB402-48DD-4AB1-A9A7-5AE18F3679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3276600"/>
            <a:ext cx="336492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Taxi partners, map providers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B7B0C17-238B-46EE-A062-0617CFF360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7748" y="3276600"/>
            <a:ext cx="4607502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API keys in vault, rate limits, provider health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979BE2B-76B7-46B3-B77F-5BC48AA14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5BAB7E2-57D4-4B46-B80C-8E8433B9B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Email/SMS/Push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5665F4D-EA01-4555-AABA-82EAD6222B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3648075"/>
            <a:ext cx="336492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OTP, receipts, support, notifications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46BD2DB-2E08-4A64-995D-468BDA41D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7748" y="3648075"/>
            <a:ext cx="4607502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Templates, retries, audit, opt-outs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AF9019F-CA04-40E4-B155-5C29FB151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CF79C0D-DF27-4F11-BEA7-3D80ED48A5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Storage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688063C-E8E6-4731-AED1-64C2F26D77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4019550"/>
            <a:ext cx="336492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S3/R2 private and public assets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68B53C5-F484-418A-9875-BB710CAED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17748" y="4019550"/>
            <a:ext cx="4607502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Signed URLs, AV scan stub, lifecycle policies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2F8231F-E90E-4C9C-B1A7-B6C62CA60D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5BBE89B-2AEF-46F2-9079-B5922D9C2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1260C48-BB02-45D1-A87B-D1A9044FD6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Integration readiness requires vault references, health checks, environment modes, and audit history.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B34B754-1AB1-44C5-B724-00C582DE05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49F2027-FDB8-47CD-884B-A3F2F2E59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EB7F7BE-C9CF-4D96-9803-CD4BF12A2B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233743606"/>
      </p:ext>
    </p:extLst>
  </p:cSld>
</p:sld>
</file>

<file path=ppt/slides/slide2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6735E01-BCAB-4A2A-9EEB-572BBA37F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7D5E35C-7D6F-46EE-BAF4-D122E4E66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52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E8FE962-F7E3-4355-8829-4B3CE183D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2954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AI PLANNER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9BE4D5A-E91E-4723-9513-66E4B7A17D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AI Trip Planner Architecture: Structured, Cost-Controlled, UAE-Focused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4B3382-4B3C-4C73-8C73-8699A8845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AI planner design.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B0F9F06-97A0-46AD-89AC-D7AA1215F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58B9111-11EC-4D4A-8AF1-706DCE0189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Inputs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D01EDAA-601B-4C0E-A8C8-2849C48FF3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CAD9EA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CAD9EA"/>
                </a:solidFill>
                <a:latin typeface="Aptos"/>
                <a:ea typeface="Aptos"/>
                <a:cs typeface="Aptos"/>
              </a:rPr>
              <a:t>Emirates, dates, party, interests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D945050-50F6-47FC-8020-CADE1F73D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6AF6167-7299-4D6D-9082-0798E50875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8E45E65-AE0A-45E4-8663-CC4742CAAC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33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A9BE80A-790A-4A19-9434-232002AA4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AACE008-1733-4CDD-8A56-ACE8E6BE7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listings, pricing, availability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0213644-BB12-436A-9B88-B5C73D6A7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D471628-5671-4A91-A007-C005363D8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6123BBC-8B76-46FE-9DED-1F3951A0F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F6EE1ED-E28B-43B7-AA06-2DAFB1658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AI Provider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11F8780-A903-4651-A516-B188363E66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structured tool output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70CC8EA-3A6E-4F3C-816E-9653765B0E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BDAC2A6-785B-4644-9843-B85E333873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FE83C44-4F4C-48C4-A855-0C3278689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B75248B-E584-40E3-A772-D966ADC6A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Fallback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20A62AC-6D4A-48BB-91FD-4F37C6E2D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deterministic planner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73FFB12-6B3F-4C1A-BA51-0AC9092FB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48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012F9B2-0A14-441A-861F-BD0B6980F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ED3016C-DEFA-4C4F-AF9F-EB2A06292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77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6A34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B129A89-ECCA-4126-AE87-1D9A25616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TripPlan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A9F9A37-8288-4F25-A5A7-76033D1B6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DB record and status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ED6C22B-A18B-4538-A814-A155AFD6A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645D9C6-C4AD-4A19-B0AF-BE5FE285D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0249F34-2AE8-4588-ACCE-76BFD8EC8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EF444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CD4F889-B70D-4357-A2C9-65A2D4638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Analytics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5F8A626-95DB-4166-AA42-623DACB6F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cost, success, preferences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12AF919-C17F-4323-A1B0-020915775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905250"/>
            <a:ext cx="994410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0553562-906E-4F98-8DBD-6FC4873300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4171950"/>
            <a:ext cx="94488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AI output must be structured JSON from tools, not free-text parsing.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User text must be sanitized to defend against prompt injection.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Daily quotas and max token caps protect costs.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Failed AI calls should fall back gracefully so the journey does not break.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Launch focus should stay UAE; international planning can come later.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DC82C57-8328-4428-8BCC-7CB81FB09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154DAF4B-8335-4AD4-8BAF-06ECC06B9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2F6CFDC-A354-4AFF-84D7-4D1040CE6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AI is valuable only when it is structured, budgeted, auditable, and connected to real inventory.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646929E-7E47-49E5-84F2-D2A3025BE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138A14D7-024A-4995-9309-5E287E272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54EC9587-8706-4D11-80FF-7465C2872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976633007"/>
      </p:ext>
    </p:extLst>
  </p:cSld>
</p:sld>
</file>

<file path=ppt/slides/slide2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C9A44F4-5B39-46AF-A252-1EC78ACE68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ACDF674-C1D7-42A3-BE43-11DFC3B3A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B891ED2-EC0B-4150-8898-7B3FA5BB1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TRANSLATOR/OCR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E627C3C-8D05-4E47-BF5F-BCF8355B1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Translator and OCR Architecture: Helpful, Private, and Auditable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EF7F693-8F41-49C3-BA89-239CD279F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image translator model.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597C7AC-FEA5-43C8-9ED6-2DF074F04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FA5B7B5-A169-47ED-AF1C-40D3084DC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42865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Step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49498DD-E322-4468-A494-37E4F9FF7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1885950"/>
            <a:ext cx="3954426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Backend action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5E24CCF-6826-4AC7-AD23-94A9DA0E69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1885950"/>
            <a:ext cx="4208721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Privacy requirement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A99C0D7-ACE9-4E54-8289-B2CF23DC1D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A2AB258-8063-4584-97AD-796B3F7DA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Capture / upload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CB3A4B5-1623-4D70-910D-F130FCA4A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2162175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Create upload or translation job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41A820E-2E7C-46C9-96E5-06CC15C7D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2162175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Do not expose private image URL publicly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EB1AC22-60D9-41CA-AB1E-C4402CE18C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5E94946-B1EB-4567-8F8A-ADE73D0F83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OCR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9B8E8F7-9905-4E1C-A65D-A604C95C3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2533650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Extract text through provider or mock layer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2F8F5CC-2832-444C-8F01-C8F1DD6D8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2533650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sensitive image in analytics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F5A0E46-248C-46F9-84B2-5E6370882A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5BDAF8E-134A-42E3-B910-E0328C156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Translate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8685F53-3EAD-49FD-B7CF-C4E2A6FE3A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2905125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Store source/target text if allowed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03DD563-520B-4846-BE46-2F62563DF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2905125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Retention policy and delete option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A658C2A-6FFF-4692-9242-EFD56D7DF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4E0A7E9-B988-43E4-ABD7-50C5148BC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History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9FCB710-4356-4486-A0CF-4325C28B6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3276600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Show user-owned translation history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1D46275-C74A-4C0A-B863-F0F87B30B7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3276600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Only user or permitted support scope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E010102-3FCB-422E-BC0D-86B5DB6E65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568C351-F05E-4482-9B46-E3020EED6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Analytics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C49DA6A-8BB7-457D-9895-FD9A82893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3648075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Count usage and failures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87BCBC0-3FB7-42A7-946C-074ABC70F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3648075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Privacy-safe aggregate only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476D85D-19E1-484D-B93A-F54BD244B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A2B23C3-CC8B-4841-9438-43234282F6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240D4F2-4A2A-4434-AA3A-FEC97E3607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Real OCR launch requires private storage, clear retention policy, and provider credentials.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FB971D2-D970-4115-A166-0861738BC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6E33A9C-F868-400C-A8A4-7B96DC40C3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BC89CA9-AD8D-47CC-8788-43B09DDB2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755324725"/>
      </p:ext>
    </p:extLst>
  </p:cSld>
</p:sld>
</file>

<file path=ppt/slides/slide2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A4F928D-F094-4810-975C-C3F993F71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55E0401-5DA4-49D1-834C-CBA609E16B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297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AD79803-8B38-4D2A-9E53-856611396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011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NOTIFICATIONS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7AC4AB3-2194-45F8-821F-0B998E94D5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Notification System: Receipts, Status Updates, Support, and Re-Engagement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79ABF09-CD5E-4A88-99CD-4797573DF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Define notification needs.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433DCA0-EEED-48C0-816D-E76DA8F2C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4A51C3B-B216-4EF4-88DB-F3DD5BE91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Notification type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C83F563-51AF-4774-918F-73536B341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1885950"/>
            <a:ext cx="3613439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Examples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9709CCC-6043-4391-9001-086646CE5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6264" y="1885950"/>
            <a:ext cx="4358986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Required foundation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98E3F75-02F6-4484-9240-0B127B55E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80C04C0-F584-441D-B267-9A32AE4A52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Transactional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E17278B-49D2-4A11-A25E-1872CC8688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162175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OTP, reset link, booking confirmation, receipts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7CE9615-43DD-4F54-9EE5-C5B3323DD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6264" y="2162175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Email/SMS/push providers, templates, retries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FF0329C-64F7-461A-9053-FC9B11914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DD80E08-34F1-4665-A708-E3F964A16E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Operational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0A44DBA-8BAE-441F-9052-6056E434DB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533650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Order status, driver assigned, provider response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4498543-4753-426C-98DB-36490792D4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6264" y="2533650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Queues, delivery jobs, state changes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CF55D13-0EE6-4FCB-9B39-FA47DE21C5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000FD5D-4B56-4BAD-A937-407147F3A5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Support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F96A73A-4C33-4460-B298-F477CC28C5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905125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reply, refund decision, emergency follow-up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677E1FF-054D-40DA-85DA-F686E425F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6264" y="2905125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Role-aware messages and audit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D4FE11E-ED7A-4974-ABE5-D7A597E2C8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0DFC481-88DC-40D6-AD6A-B7048E23D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Growth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7D2BCDA-B4BC-4FC5-8083-580C2902F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3276600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Saved item reminder, premium offer, trip prompt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77DC361-605A-4577-9F86-C16743886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6264" y="3276600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Consent, segmentation, frequency controls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FB33888-D15B-4BBA-8CC9-50F061C5C1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E320EED-761D-4E7B-8DE9-05E3D1CD10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Admin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B3318C2-161C-4F9A-BB52-3F43FD1E4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3648075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Webhook failure, provider health, payment dispute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C44C338-5D6E-4329-BAEC-68C229AFF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6264" y="3648075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Alerts and escalation policy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B561E20-5103-4B1E-985B-42438F71D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42EF651-6EF1-452D-824E-EF20FA628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E65E802-3C3E-4BC9-8A8C-7666CD1A64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Notifications should be built as a platform service with consent and audit, not ad hoc alerts.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0AD761F-0449-41CB-8950-19820D8EAC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6BFC45F-3613-41D2-9E9E-6028FD0C7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5033B31-8D0C-4381-A486-424C24C65F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598197096"/>
      </p:ext>
    </p:extLst>
  </p:cSld>
</p:sld>
</file>

<file path=ppt/slides/slide2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F194D30-FFB1-451E-801D-621AE9474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CF1EFBB-1059-4B60-BEC7-876D8096AC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0726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2D93488-7F42-4428-AB83-A91AFFE4C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8440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AUDIT &amp; COMPLIANCE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86835A4-B668-4900-BC52-4879F6CF1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Audit Logs and Compliance: Every Sensitive Action Leaves Evidence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EE03F86-A38B-4CCF-AA08-A13E54383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Define audit obligations.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501A55B-1ADA-4196-B2EF-012F8177B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AC290B6-470F-4721-82C1-08C509F88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500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Action class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462C49E-9840-44BC-B39C-7A0FBCBC5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9670" y="1885950"/>
            <a:ext cx="392678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Examples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525852B-BFD0-4E34-A2A1-1A92B7DCA4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60754" y="1885950"/>
            <a:ext cx="4164496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Audit metadata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2F0F2D9-48D8-4B03-AC60-7D5C296BB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01995A-E261-423D-B2CD-97E5976FFB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500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Identity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4ECC4DB-86A7-465B-AB40-41A1B7A02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9670" y="216217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login, failed login, password reset, role change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DAD0DBA-FDDD-485C-91A7-08C9E65678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60754" y="2162175"/>
            <a:ext cx="416449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actor, user, IP, device, traceId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C90F7EA-6006-4A85-ACFD-00A10DDCC7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BFDBBC9-D332-4FE4-9D27-FEE043FA5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500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Commerce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CAFCB5E-631D-4913-A2FD-9AE82E63D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9670" y="253365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booking created, payment status, refund transition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876F342-F9A6-476F-8211-6936E8A93B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60754" y="2533650"/>
            <a:ext cx="416449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amount, currency, provider, booking/order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5077CC5-1A0E-4FEA-9358-27EC26792D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2DFD26F-43C1-4D99-B6B8-63E5575EA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500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 ops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51A7512-2D32-443F-9C83-82FE68137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9670" y="290512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listing publish, order status, payout change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0F0291E-5E19-4CD6-BFF1-686C90958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60754" y="2905125"/>
            <a:ext cx="416449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businessId, actor role, previous/new state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5E9B862-984B-4AD6-B318-45A62E1933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944E0C1-8065-4EDF-9A52-44F77F114D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500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Support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0DE29CE-2B9A-4D61-A563-0B02CC7F3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9670" y="327660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update, customer lookup, emergency action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5390CC3-5A62-4D4B-A98B-0428F57DC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60754" y="3276600"/>
            <a:ext cx="416449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reason, permission, scope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174EDE7-EA2E-4CC4-A85E-918A2C1C2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F8D192F-2001-4EB4-9572-40C33B46D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500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Content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868E587-E41C-4B1D-BB8B-0F6142D919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9670" y="364807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banner, onboarding, marketing, emergency numbers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AE4C016-0194-41FA-BAD7-0F7D5AB92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60754" y="3648075"/>
            <a:ext cx="416449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entity, version, publish state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6F93DE3-AB37-40F7-A797-09F693BB5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6EB5C7F-CD80-467A-9AB2-0D2721F665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500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System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475FF8D-660D-40BC-9291-D55D52E75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9670" y="401955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feature flags, integrations, demo mode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CEFBC0E-2D53-40CA-B8F8-A72536D0B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60754" y="4019550"/>
            <a:ext cx="416449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environment, config key, vault reference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849A12C-8844-42D5-A1BE-CBC10240F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6ABEC54-3C56-4045-9228-74F5095B9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076C1FD-8A88-4D2A-9739-13B12ED68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Audit-by-default is mandatory before real money, real partners, or sensitive documents.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8AEAE46-36AA-4ACD-9226-02491FD24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392C3DC-DC08-47A1-8182-0BB6AD21F6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7E128B1B-D535-485D-B277-2F8EA541F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1795710410"/>
      </p:ext>
    </p:extLst>
  </p:cSld>
</p:sld>
</file>

<file path=ppt/slides/slide2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3E1F364-9F18-4EBC-8BA5-2A7A0B481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95A84CB-1920-4EDB-A46D-CA0205801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2496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674EB1D-96C9-4F9B-A638-1B9615E112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0210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DEVOPS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EB1136D-535E-4FE4-9D04-01CA13368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DevOps and CI/CD: Repeatable Builds Before Real Launch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22EE445-C8C0-4565-B282-63BBD9DE7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Describe deployment discipline.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575C4C7-E168-4CBD-86B8-228E2BD6FF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B8DCF11-13E7-4A47-88E4-F71264C42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370859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Pipeline area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8B103DA-133B-410F-BDA9-A348A93F7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1885950"/>
            <a:ext cx="411047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Required checks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8F593FB-0967-43F9-96B5-E6173511F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1885950"/>
            <a:ext cx="411047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Why it matters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0ED68BE-9690-4F4C-AAD8-744EE7885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F58298C-0B64-4E1C-90B1-A85FF226B0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A877BC6-5F80-4BF8-9D56-F694E07426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21621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typecheck, lint, tests, migration checks, Docker build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22B2372-B060-403D-92E4-95F4AF5F7B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21621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Prevents broken backend releases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615E219-EB6E-40B1-829F-2491957AC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5B23365-9CB6-493B-9271-124AD0EBB3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42C3058-1609-4635-9AFE-264BF33DC1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25336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typecheck, lint, tests, Expo doctor, EAS profiles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0669981-F361-4FE6-A95E-8FFA94E24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25336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Protects iOS/Android releases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E3472AF-6B13-4B19-8806-3773B550D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545B0FD-358B-430D-A6B9-C14B6A562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Dashboard/Website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8242F11-3A05-48F8-9731-B4077B30E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290512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typecheck, lint, tests, build, route smoke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AA47B42-BC8D-4276-8BCA-9142FBB1D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290512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Protects admin and marketing paths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A1850B0-B5D8-487D-BD3B-D59DD6AC4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79805CF-32D2-4470-9628-264587051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Security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D1FC522-5819-47DC-AF0A-2BFC47BAFE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327660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gitleaks, dependency scan, CodeQL, Trivy, SBOM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3B08981-C5C0-450E-82B4-E6C73397F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327660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Prevents leaked secrets and known CVEs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714164-5C80-4DDD-BAC2-496E53490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5F54593-CBB7-4AEB-A60F-697F73C91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Database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CB5C82E-3143-4544-876B-76B6339841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36480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migrate deploy, seed smoke, rollback notes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68F7861-BA56-4DC1-8C66-FC388123A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36480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Prevents schema drift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A80E071-0028-4D51-8344-1EEE14643A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7FD6218-1DAF-4453-9ECE-7177B5AF8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Release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A074E66-2575-44C2-926E-B2B2AE6D0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40195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changelog, runbook, staged rollout, rollback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0AF27659-7F42-4CB4-95FC-E8DFE2EB42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40195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Protects CEO demos and production changes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DB56692-F61C-491E-85F1-341DC1AEC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7CF6D2E-7540-4D92-9DC5-D8225E015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D9AF240-73FF-4830-A5A7-CAE351947C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No production release without repeatable CI, migrations, secrets process, and rollback plan.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44CACBE-9DEB-4E0C-982A-6F422C1F8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C3DBFF2-7989-407D-BAD7-ECDD70A04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09338F1-658D-4455-ABB0-EB93A402D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1479100192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9B527AF-3215-48A1-866F-295B7C3F83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E0C7446-75CC-48AA-9976-A346A2556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0040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DEBBFCC-5CD7-411E-96DE-198761EA4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7754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EXECUTIVE SUMMARY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1165D04-4ADF-423A-B4B7-A789E6BC8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What Leadership Should Believe After This Deck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CE9E7F5-C0C1-48A6-8423-6EF4070E9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Make the target belief explicit.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0F69DD8-34EA-486B-907A-5104B772E5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FBA1044-6FCF-4ACF-9822-8441E97737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Navi can compete in travel services by becoming the operating layer between tourists and UAE service providers.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moat is not only app design; it is trusted booking, partner quality, payment/refund reliability, data visibility, Arabic/English readiness, and operational control.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CTO role is to protect platform integrity while moving fast: architecture separation, API contracts, security, delivery rhythm, and team accountability.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The next three months should focus on “real journeys”: register, discover, save, book/order, pay/refund, partner fulfills, dashboard reflects, audit logs prove it.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Investor confidence comes from traceable execution evidence: tests, dashboards, data records, release runbooks, observability, and honest risk control.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5154959-7670-4BE2-A6AB-A7349BA76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0F6DB98-B445-41B0-BF0C-0AEFABE720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58FC0D5-A5ED-4890-BC80-1CF74405E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Trust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0ABE52F-9FAA-4F0F-8FE2-E44916C95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payments, refunds, support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B2B30A9-AA08-494A-8D6B-85F0F59E4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423C32B-0231-497E-8190-925813503C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40A0F88-F752-4A69-BC00-49A1C23FA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Supply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5233CFE-6EDF-45DB-BB36-85EAC7F2F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provider onboarding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79149D2-C819-4167-A1AC-D33634819D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287A0E0-7EF2-4356-BADD-D713F143F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3F87086-4C5B-4C5F-B553-BA5ADC6F0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Demand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149CE8F-4E57-402A-A0C1-551492F14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mobile + SEO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C1280EA-904C-4450-9801-B0DCA4BE4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6A90CD7-D1AB-46D6-8FE7-FB8853C14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A1367C7-1534-4AF7-9DB1-251F80E5F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Control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88245E9-9709-4145-A9B2-A7126A2F5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dashboard + audit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24E1912-236E-415D-84FC-DD509E43F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4F4BC53-938E-45E1-8A99-7ED0089A4A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9FA2681-1C13-4740-891F-78AF838A26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CEO should judge progress by completed platform loops, not by the number of screens.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49B1907-4725-46EB-A6DA-F0989CB5C7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15835AB-0BCD-46FF-ABDD-4510F7294C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58A76C7-F2EF-453C-A674-F954F7DDE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40203842"/>
      </p:ext>
    </p:extLst>
  </p:cSld>
</p:sld>
</file>

<file path=ppt/slides/slide3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2C67ACC-3CE4-4DAF-9711-E357E1C42C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224D781-4B93-4220-8C05-C20B7923E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52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E6DFB58-704C-456E-AEF0-08188B8D8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2954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MONITORING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83AC092-548C-4F30-B833-E24F52086C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Monitoring and Logging: Trace Every Critical Journey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7B676DE-6302-42B3-8827-688EECDA29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observability.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62906A1-4C70-4E71-8AE7-F4B8832B6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C8922CD-DC99-44E8-B3CD-A1A278B23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42865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B59A0CE-7B0B-4933-A47B-A8D7B46A1C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1885950"/>
            <a:ext cx="4208721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What to capture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02327A9-3170-49E4-B57B-2F404B032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70824" y="1885950"/>
            <a:ext cx="3954426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CEO value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14161AA-0F4D-433A-9B59-8B7947E9C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3AC4BE-E852-4A0C-B0C9-6932CD222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Logs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7D508D9-0AFB-43B4-A17E-E92BE8831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2162175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traceId, route, duration, userId, role, businessId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CC901E1-5735-43A9-B0A3-4081089DA4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70824" y="2162175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Debug incidents quickly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13071FA-F79E-4C67-8A5F-82FD19AAF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5429EAB-4B90-49D7-829F-E0C6EFE94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C488973-9FBF-4802-B40C-0CBEAC585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2533650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latency, error rate, queue depth, checkout success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943F164-E956-4214-B7AC-9F0DBB395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70824" y="2533650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Know if platform is healthy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216273F-3BCF-411A-BD9C-C4EE8C376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F41E564-5A1E-4C1B-8591-A02683454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Traces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182A785-BA2A-44A7-9B92-AD10C0FAA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2905125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API to worker to provider calls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CE333A4-0152-4E7F-B86E-C7BAA7C4B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70824" y="2905125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Find bottlenecks and broken integrations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3556514-DEA6-447C-B9BC-FAE262FA1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B47FF80-90B7-4EFD-B2CE-5C27F48DA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Errors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67D7E0F-6680-4EBD-A47C-ABA1390A3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3276600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mobile, API, dashboard, website exceptions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A23D75D-8084-4E2A-9C6D-0F30AFE65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70824" y="3276600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Reduce demo and user crashes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3BC3D25-9EAA-4C45-9208-BED222E94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D436548-A213-4903-A6C8-37F0C41B9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SLOs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318B797-0E64-4484-9EB5-F7786E3A2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3648075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API uptime, p95 latency, crash-free sessions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7B81D81-7D4A-45A2-95F7-DACAB04AB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70824" y="3648075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Set engineering accountability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B982346-CEB6-4FE4-82C0-4C08AC494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D9A88DC-86CC-4A72-BBC6-4444E426DD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Telemetry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DC97A63-9127-4A70-B08A-B35B17B95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4019550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search, save, click, booking/order intent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19FDDB4-78E8-4407-9E65-119B09361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70824" y="4019550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Understand user behavior and product fit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3529F22-24A3-4745-B6EE-FD621EF09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695D10B-B765-4C5C-AB3E-6F1EA6658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43AB02E-6F00-412B-B738-01B74D942A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Observability and analytics convert Navi from guesswork into an evidence-driven platform.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13C9CED-62CD-46B1-9EC7-846ED540F5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506EB90-6F31-4709-BB7B-636A7D41AA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AB0152C2-BA4A-4C1A-8DC4-B8D3BADEC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1831633851"/>
      </p:ext>
    </p:extLst>
  </p:cSld>
</p:sld>
</file>

<file path=ppt/slides/slide3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6EE851D-D103-4F2C-8EE3-AB2A1AD951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925D642-ED87-438D-BD97-D7F43C56FC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5925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66060F9-74B8-4B8D-A50C-1E3DBD4B44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3639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BACKUP &amp; DR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65E1F9F-B253-4DC2-91CF-D1610C4534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Backup and Disaster Recovery: Protect Trust Before Scale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C7A8D24-9B8D-4D2E-950E-F7B3797ED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Summarize resilience requirements.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F3083A7-600B-4E84-B1AB-3C8679450D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19775AB-154C-4A47-A40F-F5AF5B953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42865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Area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331B36C-D6A0-48A9-881D-989102651C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1885950"/>
            <a:ext cx="3954426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Target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7C3D171-BF0D-4552-B4C9-3DD459E39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1885950"/>
            <a:ext cx="4208721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Launch requirement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C53C891-7348-4621-980D-CA6E7CF83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5FCDF50-0AAB-445D-8D76-8E132E7D62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Database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7326D03-5882-4FE2-806B-AC54E84AC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2162175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Automated backups, PITR, tested restore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523B67A-AACC-4DAE-BBEB-C5A97ABAB9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2162175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Document RPO/RTO and run restore drill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06253C0-9BEE-49F8-9AEB-AF45DD319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06B6444-4D23-4A28-BEBE-D0042C4E0E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Uploads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E8F1B3C-D64C-4CB2-9817-CDAAAB64B0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2533650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Versioned storage, lifecycle rules, private buckets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68C2827-8B83-4F33-BC60-AAE573BE5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2533650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Protect IDs, prescriptions, avatars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DE8D770-6DAB-48ED-B897-F710577DD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1527EBD-C0BB-4DCB-982B-276D7FB6DC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Secrets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94DCC54-A924-44FC-9E0D-F53CC9308D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2905125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Vault-backed, rotated, no value-bearing examples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883390F-5EB1-4965-A530-2F3CF84DE2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2905125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Document owner and break-glass path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72130A8-61A9-41F4-B1D4-05229738F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2CDEB92-344A-4DAC-BCB6-2B0D17EB5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Deployments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856F362-1634-49B4-BA70-2D5935865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3276600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Blue/green or canary with rollback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BC1106D-DBCE-4B58-935A-7E7BA2CA98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3276600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Rollback runbook per app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08B444E-5AFA-4410-A84E-457FB2F8C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8E965DC-9630-4BE6-A2D8-999390F12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Incidents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EE396D0-FD8A-4821-981B-5AC89EDF2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3648075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On-call, status page, postmortems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986BFB0-7C06-4E03-96D5-8D2F0E25F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3648075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CEO and support escalation process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9C77CD3-038C-4F29-AC54-8ACDCD9CD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FA058B2-E746-4026-B80C-958D296B4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42865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Compliance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C2163C5-2E3E-4326-8C31-0B5CF4EC7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47803" y="4019550"/>
            <a:ext cx="395442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Retention and deletion policies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94C5ED9-4A05-4CE4-BBBD-45651B22F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6529" y="4019550"/>
            <a:ext cx="420872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User deletion and data export readiness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76C6D64-8E7B-4E56-99FA-F1D86D670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8A13BDC-AD1A-4AA4-9374-736A9DFA29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6861F25-FE91-44BF-8D64-3EDC8F585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Backups are not complete until restore has been tested and documented.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B890D4F-CCD5-4646-9780-6863C00D2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722A031-A075-4EC5-9CAE-5329FC16A9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36C7B0E-C5D2-40A9-856F-57914BCC0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362115648"/>
      </p:ext>
    </p:extLst>
  </p:cSld>
</p:sld>
</file>

<file path=ppt/slides/slide3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8CC7BF3-8096-4707-A4D1-49576FCC4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5F688B8-C645-4753-BE44-9D51C0013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5925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F5CD2E3-6FD1-40E2-B9B5-590D76E4F9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3639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QA STRATEGY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5661BEB-5BAE-421D-8B87-68309AA44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QA and Testing Strategy: Platform Loops, Not Isolated Screens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D06E652-CC4D-4272-8893-2F4863E38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Set the quality bar.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B28DD71-B9EB-4519-B3D1-F695E5808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D41D025-8C80-44E4-BD5A-6FB43F6CD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370859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QA layer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3A7602B-95F5-40EA-A53B-7704953A62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1885950"/>
            <a:ext cx="411047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Scope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F46A0EC-7E1F-4E48-AF3F-1387BDF549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1885950"/>
            <a:ext cx="411047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Acceptance signal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02AC37D-08EB-4BF3-B905-CB5DC8501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E109303-25CA-49EC-9A89-E9EBEF7453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Unit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FCE3BEC-2B21-4647-A17C-4CACAE229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21621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validators, permissions, price rules, token refresh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4434A29-E524-411A-AFEA-5E1A93B87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21621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Fast checks on core logic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F52DF1C-74AF-45CC-B606-CA6CB72B5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DCF4A8C-D378-4B57-A6D8-E22548E0A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API integration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2A531FE-90AE-41DC-B19B-558A1CDCA6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25336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auth, RBAC, bookings, orders, payments, webhooks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A38FD56-4F04-4424-BDDB-F898BD272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25336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Database state and audit verified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6687BAC-4551-4450-9F7E-D4C6363E5F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9B0CDD5-BA72-418B-8E23-CAB8D098F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 smoke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26FA6FD-4B52-4442-BB98-0174D08D20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290512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iOS/Android navigation, forms, native actions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D4AF0D6-A359-4421-9EFC-2E9E6A17B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290512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crash, no fake buttons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648251F-C133-4B17-8864-EFAC71C24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A66F00B-2360-45E6-BE21-41859EA70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Dashboard smoke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91F17D2-66EA-4E83-AC47-DC8CA89DEE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327660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role menus, tables, create/edit flows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6FB2CAB-82F8-4474-9329-0A83959EF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327660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Live data, no static numbers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9A1E86A-C861-491D-8692-3928E15DA8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C8EB583-0203-4FC9-8BDC-6A67F10808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Website smoke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B07F548-CEF9-4BF5-9E99-633D0FA2B4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36480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EN/AR routes, SEO, forms, consent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EB26DD2-B389-4ABA-8546-4269DB24DA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36480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Marketing readiness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6EB4780-CCFA-4199-80B7-6F5489C5E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5C339CB-6117-4835-876F-331A117FC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37085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E2E journeys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0D4004C-1626-4DF1-88F6-D0FFEDFB14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009" y="40195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register-save-book-pay-provider-dashboard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380B214-C73C-481C-8855-903626E6B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40195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Real platform reflection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F49CE00-9067-4A59-9C32-D64B18200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C203942-111C-4132-A710-791DD09A8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DB85B10-B682-4F4D-8DDF-9B45E9BC8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QA should certify platform outcomes, not only UI appearance.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B39175A-ADA0-4832-A920-45A4316463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7810337-5614-4752-A242-3A1748BB5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7D12686-AA2B-49AA-A9AF-83589C2E08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1398818391"/>
      </p:ext>
    </p:extLst>
  </p:cSld>
</p:sld>
</file>

<file path=ppt/slides/slide3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0991634-0CE5-4C64-AE3F-53283D9E7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99264E3-1476-4A0B-A436-346533C453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0726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B68C450-97EE-474A-BEB7-01A13F9CFF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8440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RELEASE MANAGEMENT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9695DCB-C7F3-44BB-B5DE-5516F543F3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Release Management Process: Controlled, Evidence-Based Launches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60CBF50-12B4-4605-9DBF-92BAB41AD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Define release governance.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A6978A3-F1E0-46C9-AC02-8AA458DB7E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E29EA40-6378-49C1-BD01-286731B209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Every release needs a named owner, branch/PR scope, changelog, migration notes, rollback plan, QA evidence, and known-risk statement.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Mobile releases require EAS profiles, store credentials, privacy/data safety artifacts, TestFlight/Play internal testing, crash monitoring, and staged rollout.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API/dashboard/website releases require environment variables, migrations, smoke tests, health checks, observability, and rollback runbooks.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CEO demo releases should be tagged and frozen before demos, with a scripted path and known blocked features.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0ADC223-4EE1-41C7-9E0A-FF88EE6CA8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17D32C4-33A5-4A29-880E-8B55F0854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8D125E3-A72C-4A66-948A-5464F98AB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869AA81-E1FB-4770-8EC0-0A01A70B3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screenshots, logs, tests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9320490-AB5C-4CD8-B17F-4F631F9267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D233F79-6D0A-4AF8-90C1-A017D831D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BCA170E-024D-4659-A25A-C79065F7F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Rollback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857C20A-FE18-4454-B56C-BE884DE59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every app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23279D5-90A7-4187-957B-9723A3DC6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E7924AE-233D-44D9-A6C1-7163E50E9C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BF807A3-F3FF-4A87-AB3D-08CFB6D4B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Store gates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FBADF22-DA09-4985-A7F8-F142C35F7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Apple + Google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4C07993-34E1-4E4F-857F-08D3AF117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4818A1B-2180-4B94-8D61-DE1699A80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7A8FDEC-229C-4FA8-82D7-756548902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Demo freeze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2CF66CA-E242-4CE1-AD91-38E245057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protect CEO meetings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407588D-EB85-4089-BF88-51F6D953A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12ED4D0-D8E5-472B-9402-8CB1AE6DE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B29EC38-E69A-4EAA-9B4F-558C426EA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 release is not “done” until it is reproducible, testable, monitored, and reversible.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2107404-0937-40D7-A4F8-83C149444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B17A6F9-A866-42AD-B126-BA3D5FC17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101864C-475D-473A-916F-C1D2793B17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1553868340"/>
      </p:ext>
    </p:extLst>
  </p:cSld>
</p:sld>
</file>

<file path=ppt/slides/slide3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F154418-6546-41D1-9E77-3DC41B60E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8F54ADB-1CA9-47D4-9A3F-40D9B9005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9354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373AEA0-AAD2-4343-94D6-EAF186220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7068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DELIVERY PROCESS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F5F0FE9-39B3-4F30-A68A-54A6ED4690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Scrum and Delivery Process: Build in Thin, Real Platform Slices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C8938D4-F1B6-4E24-B2FE-54E712140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delivery rhythm.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6DA74D7-BDE7-440D-A41F-66D8EAA9F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280FEE0-0D6D-4AF3-86A2-EF03EA7E5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Backlog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AA7321B-4DEC-4BFE-9A81-88AE137077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CAD9EA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CAD9EA"/>
                </a:solidFill>
                <a:latin typeface="Aptos"/>
                <a:ea typeface="Aptos"/>
                <a:cs typeface="Aptos"/>
              </a:rPr>
              <a:t>CEO goals and product scope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26FC8D6-4EFC-4246-82B7-35796EB01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AD2A909-70E1-431D-BE24-B9AA3828C0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99F5A04-5297-40D9-8977-B00B0A8B6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33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13A6046-BE91-476C-9E1E-0B7585B95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Slice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5B13AF1-B772-4FF0-9058-FA28B46130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API + DB + UI + QA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85FF69F-77DB-46F4-8141-E203DDC8A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9183E00-FD3D-4348-9B3B-DE64A31C7E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5BCF020-4132-42CB-A36D-81137C7DEC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0C38576-B464-4362-84CA-CD594C7E4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Sprint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3EA0434-41EE-40D8-9C68-1A770A55B0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focused build and review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B4CDE19-91BB-47B4-8849-3B85587F0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5A7BF28-2D12-4A45-B692-F9B08A7C8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7670479-CE12-43D5-8BC1-621A80AA62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B7E4D37-07F9-48BC-AF06-08F06F0CE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Demo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84A6AB4-58FA-42A4-9B1F-F943A3CD3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working platform evidence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1E58FB0-9FEB-4466-9C62-B8746E47B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48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24669C2-DB82-4ACA-AB9C-7D83EB974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121C89D-57CD-4B59-9B30-E084D65F6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77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6A34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104C22B-75B0-4B26-8BFE-D1F27592C7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Release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A782873-18DA-4A02-AC98-B07175C74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runbook and rollout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5278C96-1A78-4722-B1F3-976A406821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2FB3C79-E1A3-4669-98C6-99FC0DEB9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6D05D99-6F03-44B8-BC49-CA3B8F7155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EF444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9BBAA38-3C23-44BA-B7AB-EC826B1D08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Measure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0120C0A-C52D-4BD1-8439-6408121AB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telemetry and support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81AB332-FE09-4731-BE45-29790198D2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905250"/>
            <a:ext cx="994410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E4818DC-F56A-49DA-A1D1-435BF24100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4171950"/>
            <a:ext cx="94488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Avoid giant prompt packs and giant PRs; use focused slices with clear acceptance criteria.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Definition of Done: frontend action, backend API, database record, role enforcement, dashboard reflection, tests, docs, release notes.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Scrum Master owns flow, blockers, ceremonies, and cross-team coordination; Product Manager owns priorities and acceptance.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17D83F2-AD1E-4494-B054-BAAB77559D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C5F02CD7-67B8-410E-9152-B394A0476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7CFC209-AB39-48A3-AC32-A0D8F26BF4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Speed comes from smaller complete loops, not bigger unfinished feature batches.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F786812-3CEB-404B-88D8-394BD738B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44C6EF45-D043-49EA-98D9-EDEF9231A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6560F7D-E8D3-4283-84C0-00295A0B0F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413276974"/>
      </p:ext>
    </p:extLst>
  </p:cSld>
</p:sld>
</file>

<file path=ppt/slides/slide3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728C2D8-6F58-4C87-A18F-C1D22C7198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FDC5EA6-7236-4AB9-B8E0-11EF50530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0726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0D221D5-C958-4769-BFBE-62ED5C7FF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8440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PRODUCT MANAGEMENT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A541561-C4FD-4EE1-8DC5-43B52ACBEB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Product Management Process: Scope, Evidence, and Prioritization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158487D-1D47-49BD-8C54-D60EDDF348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Define PM operating model.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3D765D2-02F5-4AB6-AA5E-8204B3F58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05CD862-DDB5-492B-A5D9-B85B02E1F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PM area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12CCD4F-3280-44A6-8C66-5D46558AF5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1885950"/>
            <a:ext cx="4358986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Required practice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DC0CB48-EE1E-4469-BA2E-C82EBB36DE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11811" y="1885950"/>
            <a:ext cx="3613439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CEO benefit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F5F13C1-B71B-4031-B583-4A9774F55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9D8EC3A-DA27-4DB4-AA2B-482A85DB5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Roadmap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B68FB7A-B634-4581-9283-A359DEEC6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162175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Phase-based scope and category modes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3CF4900-804C-4B97-A4FE-A587ECE63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11811" y="2162175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Prevents over-expansion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0A31E54-6F2B-4AA9-85EC-D62BAFAA8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60E47E8-6ABF-48CD-B04C-4A12E7DE9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Requirements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6878422-0AAF-4A47-965A-AE45EC85E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533650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User stories with role, API, data, dashboard reflection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23B506F-F420-4444-98BB-27CCDC562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11811" y="2533650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Avoids fake UI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CFBF623-0807-4D4F-8C28-D1A1B2738B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D3FD5E0-19B7-49F5-A46F-77899A4FF6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F6F6BDF-D9C6-451E-B74D-3091D03AF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905125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Search, save, booking intent, order intent, support, conversion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083B631-1123-4871-AC9C-CC06010D8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11811" y="2905125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Learns user behavior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369CBA4-2FC4-4CD0-85A8-99DF543D8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DF5EDFB-63A0-402E-A4A1-7A4DDD5AF2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readiness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47295EC-064B-4E99-A088-429074AAAC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3276600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Category-level operational mode and GTM content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E46EFC6-EADB-46DA-B8AD-C4D492102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11811" y="3276600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Matches supply reality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13D58B2-6722-4779-9952-862BCD543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4A4CAEC-973E-46C4-8DB9-5E160E2810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Launch readiness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CCF1529-1EB5-44DA-9F45-6C9C4D493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3648075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P0/P1 blocker tracking and demo scripts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0D1120E-414C-4652-8CDD-83DD8F7996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11811" y="3648075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Protects investor demos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4ADCF06-505B-43D1-B99C-E4138C01F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F67CB58-5CFC-4B9E-87E8-A5CD9DA71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Feedback loop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AA39FB3-6CC9-48D8-BC17-1A72684A79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4019550"/>
            <a:ext cx="4358986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Support notes, analytics, partner input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09F469C-A7B3-4C05-9E95-19D92A766E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11811" y="4019550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Prioritizes what matters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AC16D12-EBD7-4807-ABA0-FFC89CDD61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164EFA5-79AB-4391-983F-D29F0788B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C6CBD7F-B03A-4ACE-823C-CD396CC8E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Product maturity means every feature has a user value, system effect, and measurable outcome.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72C7AC9-8F8E-4DB5-8A45-F3D0A964C7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019154F-2E53-418E-B524-ADB7D8F46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121C746-E9C8-433E-821B-9DF91E8DB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1244655899"/>
      </p:ext>
    </p:extLst>
  </p:cSld>
</p:sld>
</file>

<file path=ppt/slides/slide3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1F73A2E-74F1-4895-8139-0FEF8D473E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5245D66-F02F-4991-90CA-6A84FCE95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EF38F34-3FAB-4D2C-BE82-72446FA1FF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TEAM STRUCTURE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4610F7-D783-420C-A5AC-C56F9B96C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Engineering Team Structure: Build Around Platform Responsibilities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5F246C3-E3C5-48E2-BB65-D41700B4E6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Show recommended technology org.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751E7B0-101E-411F-84AC-A03637846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1695450"/>
            <a:ext cx="29337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49EAD97-20A8-4A59-B4AE-25C68E6D5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19650" y="1885950"/>
            <a:ext cx="25527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CTO / Technology Owner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4344F3C-17BB-4DC3-8DD4-8408F6FB4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857500"/>
            <a:ext cx="2286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9AE7D83-DEDB-42FE-A035-074634B08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076575"/>
            <a:ext cx="20574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02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02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VP Engineering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287C314-239E-4442-8C6D-498E93765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2857500"/>
            <a:ext cx="2286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B812782-2FC6-444C-BB46-4C75771CF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076575"/>
            <a:ext cx="20574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02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02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Backend Lead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66B6CEF-C518-4FEA-A2D6-35DECB4D5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2857500"/>
            <a:ext cx="2286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F4605E5-7186-419F-ADEA-6D69A7301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076575"/>
            <a:ext cx="20574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02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02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 Lead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D77C19B-D778-40D8-BC7B-5AF45E73E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2857500"/>
            <a:ext cx="2286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5DF3D63-BD1C-4ECE-B90A-EA3AA0CAA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3076575"/>
            <a:ext cx="20574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02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02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Frontend Lead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1EC8B4C-D6F7-4597-810F-C8A8FE2FB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076700"/>
            <a:ext cx="2286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06CB634-3FEA-460B-ADDE-BBA326580C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295775"/>
            <a:ext cx="20574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02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02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DevOps Lead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81B4D93-2D70-424D-94C2-CAEAF39D98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4076700"/>
            <a:ext cx="2286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840E0C8-673B-4607-809E-7E7DC47FE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4295775"/>
            <a:ext cx="20574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02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02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Security Lead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33E599E-C22B-4772-9739-DB17791E0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4076700"/>
            <a:ext cx="2286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CA84CD7-F080-4890-B3F6-FF0688E0E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4295775"/>
            <a:ext cx="20574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02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02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QA Lead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58FC9A3-D259-41B5-8695-223B8D183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4076700"/>
            <a:ext cx="2286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DA6FBF5-7885-4C69-9430-7788F958E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4295775"/>
            <a:ext cx="20574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02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02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Release Manager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1B5EE80-A6FA-4F48-BE6D-24637F6E5A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010150"/>
            <a:ext cx="103822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98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998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Small senior core first: CTO, VP Engineering/Delivery, backend/platform, mobile, web/dashboard, DevOps, QA/release.</a:t>
            </a:r>
          </a:p>
          <a:p xmlns:a="http://schemas.openxmlformats.org/drawingml/2006/main">
            <a:pPr algn="ctr">
              <a:defRPr sz="998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998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Add specialists as real production needs emerge: payments, security/compliance, data/analytics, partner integrations, AI, support operations.</a:t>
            </a:r>
          </a:p>
          <a:p xmlns:a="http://schemas.openxmlformats.org/drawingml/2006/main">
            <a:pPr algn="ctr">
              <a:defRPr sz="998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998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Each lead owns outcomes, not files: reliability, velocity, security, mobile quality, dashboard operations, release evidence.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84081FF-81E7-470B-99FB-28319BE6FB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A7ECC36-157A-40AA-97CB-E4672E6CF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2976115-43E7-4C2A-B109-18E70E847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Navi needs a small senior launch team before a broad junior team.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01E25B3-5E60-4528-8ADA-52FA7821F2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2D9374A-49B5-40FF-8D6F-3A9DEBD43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B3FFD8A-8E5F-41E8-A3B7-7179A504F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1934333506"/>
      </p:ext>
    </p:extLst>
  </p:cSld>
</p:sld>
</file>

<file path=ppt/slides/slide3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F43FC1E-1EA1-43BF-AD34-9D681B67A9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D72D613-E647-441E-9623-E593F86FF6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E076799-49AE-4AA9-89FE-0D9C37929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EC2C4DE-ECA4-4A59-8EEA-6356EDC00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CTO Responsibilities: Technology Vision, Risk, and Investor Confidence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02AE09A-30AB-4127-A6ED-113FFBB3C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the CTO role.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CC5F62F-89BA-49F0-9020-ADBAA90896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CFE5C42-B1EB-457C-BB98-A82B03D47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architecture decisions, stack governance, platform separation, security posture, technical hiring, and technical due diligence narrative.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Translate CEO ambition into phased technical execution, budget, and risk controls.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Protect business logic, payments, data, and partner trust from prototype shortcuts.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Chair architecture reviews, launch readiness reviews, security reviews, and post-incident learnings.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Make the final technology go/no-go recommendation before investor or partner demos.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47AC041-E23C-4631-BE44-5FF20CFE5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EE6A5E0-184A-4699-8210-7B56C46440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3AEE440-A129-4E56-821B-AFF79DD89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4AD7604-0022-4795-A7E5-BC788F5E7A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architecture and risk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7C83996-AFE2-4652-BC08-6B957AB54B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8DD84FF-6CFA-4568-98E4-3D306C8F0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4E8E95F-4BD8-4100-87F3-8085AE1FB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Guardrail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600426D-FE2D-47BB-8D91-B024142F82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platform integrity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83D8B59-966C-49C3-BE97-3FE1701C05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6494CF2-B518-4658-BAB4-53869B27C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4C6649A-A035-488C-8566-339AAE5D4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Narrative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FF0E047-2787-49BF-9E14-2F407362C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investor confidence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8C92372-1AED-470E-9F15-E493B87BD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AE54210-32C8-41F8-9EF8-1A3C5B07EB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DC93F8C-F528-455E-A222-D3972D7B7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Decision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C6D9A9D-070C-4040-BB8E-98AB4A15D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go/no-go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33B5E6D-31B1-45F5-B813-47A8B5667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82AB3C0-BD3F-4B42-B0C5-506E2228F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3F88192-4101-4860-8DFF-BF72C3A3B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CTO role is to make Navi credible, secure, scalable, and executable.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D3CBEC7-27FD-4857-ACAD-E9680EED3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A6E2928-FE08-4B96-AB42-5C3D0EA32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B02EF0C-D716-4506-BDED-A7A35AF9E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284700243"/>
      </p:ext>
    </p:extLst>
  </p:cSld>
</p:sld>
</file>

<file path=ppt/slides/slide3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D67B9E7-4D4F-442B-8E56-2A346F1DF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186759A-FD41-4A4F-9715-BD64BC4BC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3D8ABDC-98F1-40D7-AE7E-7343DA59C9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7A95E0C-67BD-4A83-BA4F-21CD63252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VP Engineering Responsibilities: Delivery, Quality Gates, and Team Velocity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F322E04-1164-42B4-B1F9-DEC9E724E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VP Engineering role.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1778D04-A1EA-40ED-BAC7-CA6549568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F743C5F-4CD4-4EDA-8B59-7033C13B4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sprint delivery, engineering rituals, code review quality, release coordination, staffing plans, and execution reporting.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Convert architecture and product scope into achievable slices and PRs.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Ensure each feature has acceptance criteria, tests, documentation, and rollback notes.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Track blockers across backend, mobile, dashboard, website, DevOps, QA, and external dependencies.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Report progress in terms of working platform journeys, not activity volume.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E682E29-1FEB-4304-8340-F51908DC39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5049F8B-B09D-42E3-9A4B-3CF7CB3E78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96B2BF2-98E6-4700-92A9-8475D7B14D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Velocity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E0453E5-3970-4324-9832-F2C9595F4B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real slices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41A649D-27DA-4956-B470-3DD0B3041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8FEAFE5-585B-4471-B79E-3567FF2D80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7C4EF02-4866-4B07-99F3-093FADF30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Quality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16E7C1E-5A96-4901-9594-E51C77116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gates and reviews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45DC4F6-B68F-4501-A0D5-8F41F1E3C9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056A61B-AD61-41A3-A051-52CEB1C9DA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FFE3536-7AD7-4B91-AC41-30D4A98A8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Coordination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A61FA36-589C-4BC4-AADC-86F7D5204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multi-app releases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B4D10D5-BFFF-4057-AC04-48914846BE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2F695A4-D4FE-4C43-B963-A101359F7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CD6BFC9-913D-418C-91D2-FD4D0E3ED0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B788027-9CA4-4278-AC13-F8F3C43D5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honest status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9BF24C3-CB98-49EB-94F9-065A39643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83BA92C-F73E-4071-B36A-667ACD168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F4B0380-37FD-49D8-9FBC-1CDA51EB9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VP Engineering turns technology vision into reliable weekly progress.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5353AF1-8B9A-479D-925A-0CA2AEF9D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0CF810D-B544-469C-A656-C50DA1B43C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E5539CC-26FD-4FE5-ACF1-F4D4E31CE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38</a:t>
            </a:r>
          </a:p>
        </p:txBody>
      </p:sp>
    </p:spTree>
    <p:extLst>
      <p:ext uri="{BB962C8B-B14F-4D97-AF65-F5344CB8AC3E}">
        <p14:creationId xmlns:p14="http://schemas.microsoft.com/office/powerpoint/2010/main" val="175669203"/>
      </p:ext>
    </p:extLst>
  </p:cSld>
</p:sld>
</file>

<file path=ppt/slides/slide3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A54AD98-E4BF-4687-80CC-3433153DA5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B724420-9873-4F6D-92D2-9CCA86DDA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D881DB8-B96F-4055-9431-A388890D5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08E0BA3-E9FD-41EE-99CA-8D58E5C9BF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Backend Lead Responsibilities: APIs, Data, RBAC, Integrations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F1FB391-C5C9-4BAF-B5F8-D747555618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backend lead ownership.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48339A7-F531-4A68-A758-A202A27AE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78E61C9-2477-4B6A-B647-08072058F7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API modules, service boundaries, Prisma schema, database migrations, OpenAPI contracts, shared validators, and typed API clients.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Implement auth, refresh tokens, RBAC, permission guards, data scoping, audit logs, idempotency, webhook verification, and background jobs.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Build booking, order, payment/refund, provider, content, support, trip planner, translator, and reporting endpoints.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Ensure no frontend-only business logic becomes a production dependency.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Maintain API tests for role and data-scope enforcement.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0E09137-E0F5-4A3F-8986-172A0BF9AB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0B1FC47-F15B-402D-A3C1-7F12FB9B1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AC8A33-D1BF-4D6E-9353-5017DFE75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API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2FF5384-89FB-4350-85CA-87F6E1DBE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source of truth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F4D2A8A-EE7C-499D-B980-A9421F5AE9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E468194-547A-42DD-8D24-10C12A7412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BA7B5D2-C6DC-4555-B7D4-D64D58BBA9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DB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457A123-8B6F-433F-9CFD-5EFADD878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migrations and models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94441D2-D633-40AD-8C03-97BF802FC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207A10B-A235-415D-9EB8-C9D465B3DB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8589DCF-90DD-418D-8FCE-C837B8AB41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RBAC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BB8A918-E4C5-4114-BE3D-2048D62E2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backend enforced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9080D75-BFA1-47AD-B2A6-E1D7506859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130C45E-B8F0-4B7B-8A3C-F59F57B5E3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7DCA53C-35E4-429A-8156-8BBB7BC384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Contracts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6A1F5DC-85B4-4F4F-8E9B-6F1ADAFDEB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typed clients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D3E011E-5E21-4CD0-BB3C-D4FA30211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9487D59-1EA5-43A9-B4E2-E27EEA137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F58DF15-C727-4CD8-8E12-BA62B2406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Backend completion is the largest lever for turning Navi from UI into a product.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FDF9436-C9B4-4A28-A532-47C72CDE3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9A7B6BD-1D73-4E9E-AD53-E3FB612BE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67857F2-32A7-4EAB-8D68-CE9CFD787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39</a:t>
            </a:r>
          </a:p>
        </p:txBody>
      </p:sp>
    </p:spTree>
    <p:extLst>
      <p:ext uri="{BB962C8B-B14F-4D97-AF65-F5344CB8AC3E}">
        <p14:creationId xmlns:p14="http://schemas.microsoft.com/office/powerpoint/2010/main" val="453206018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66291A0-8322-462B-B503-B43F16F452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851DCB6-6D20-401B-83E9-846C03104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38269BA-6836-4514-BB64-73C14449E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PRODUCT VISION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83C62B3-0B17-47A1-B35A-A72A97CBB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Navi Product Vision: One UAE Travel Companion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2AD0B67-A961-49FD-A69D-720668526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what Navi becomes for tourists and partners.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4E107B7-AD65-41AA-83EB-AD0D4D2F0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863E395-D926-4C50-945B-C73D69D5A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Open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B8714C3-282A-4AE0-8A7B-D77DA5EC4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CAD9EA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CAD9EA"/>
                </a:solidFill>
                <a:latin typeface="Aptos"/>
                <a:ea typeface="Aptos"/>
                <a:cs typeface="Aptos"/>
              </a:rPr>
              <a:t>Splash and onboarding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BB7094E-F7C2-477F-875F-34613F53E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7991F7E-B638-4A0B-8C0B-D293043B0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8F76E63-B8A2-4365-8FCB-E5D83C45CD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33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261439D-341B-4B7F-AC53-FAC036F116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Discover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66DB0AE-D753-4C83-8232-F7B432F00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UAE places and services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880B159-2AFB-4FB1-9E1E-61284F4B8F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4645571-D60A-4478-94AA-B13F7BF528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B93278D-DFBA-4061-9A32-E57EBD69B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453AB7B-C97C-42AA-82E4-50A68740B4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Plan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6CCA634-F20D-450C-A745-4E5E5B795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AI itinerary and saved trips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25BD658-19B0-4F8F-BF7A-F40F60CCF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1C949B9-3A45-4CB0-B919-170A4C4F14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80B1C5E-A4A9-460B-8BB3-323D60C92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DEBE2-D416-4BA3-AE80-ED1D33CED9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Book / Order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92A2B61-FBF3-42B2-B07F-CA7998558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stays, activities, taxi, food, SIM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A14F253-2ADF-493E-8881-ECF9973C5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48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605C443-96D7-457E-9A15-83C6B9E6D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6A6247D-6314-4A04-A073-C42A489D6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77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6A34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5D3652F-6703-422C-BA04-234A2FC8B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Support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D87C732-D2FF-4D0D-96D0-D63B9D3083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translator, emergency, help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4290995-3911-4EA2-8C3C-35D7991D08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E728E5E-5698-4CC1-8851-119E4B7E1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14698BA-A642-4FCA-AD53-FB96B8C37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EF444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B7CD8D7-7AB6-4CAA-A8F8-40F9E867B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Return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2EFE0E9-7399-4675-99A9-92FAD554E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profile, rewards, premium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7F32DA6-01C3-4D09-9586-4A3E48C1B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905250"/>
            <a:ext cx="994410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18F76BA-F8BF-49E8-983A-918ED3A37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4171950"/>
            <a:ext cx="94488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For tourists: Navi reduces uncertainty across arrival, discovery, transport, services, safety, and language.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For partners: Navi becomes a demand channel and operating dashboard.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For admins: Navi provides operational visibility, content control, user management, auditability, and revenue reporting.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69EEA87-4CFE-44F1-B661-179F6A1A4F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DBB0FC0-06A2-4CA0-BC80-83951588B4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4166737-3D04-4012-9EF7-36441E014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platform promise is convenience for tourists and demand plus operations for partners.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4E8DB540-34D1-47E8-ABBC-59A2CFE6F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1E1CE4B-8E05-4D87-A227-13242661E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41CF9555-0007-461D-A084-67AF505B1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990937275"/>
      </p:ext>
    </p:extLst>
  </p:cSld>
</p:sld>
</file>

<file path=ppt/slides/slide4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203ACF3-FCF1-41B5-AA2D-8D62BB04A8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C8FE5EC-E3C2-4D85-BA0D-7CB15BAAC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33974D4-8508-4196-8404-B5FA36380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832F688-A4AC-4E2D-ABD5-F1AD83D72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Mobile Lead Responsibilities: iOS/Android Quality and Premium UX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241A517-93BA-4C7D-963B-413964C595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mobile lead ownership.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DC64694-10E8-4A44-9361-8620356C1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B6D2FC1-B14E-484A-8FA2-8421E0D5E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Expo Router architecture, navigation, native capabilities, API client usage, secure token storage, offline/error/loading states, and performance.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Match the Navi design direction while rebuilding screens as real React Native UI, not screenshots.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Ensure every mobile button navigates, calls an API, opens a native action, or is feature-gated with reason.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iOS and Android QA, TestFlight/Play readiness artifacts, accessibility, RTL behavior, and crash-free demo paths.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Partner with backend for token refresh, checkout, saved items, trip planner, translator, notifications, and deep links.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EAA7CF1-56E7-454C-8364-3726D2DF8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B0C8CD8-BE22-4985-9BE6-AC7FCCE90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C9F37F4-CD64-48AD-8D28-F28F0B6FAD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Premium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2637C61-3C78-43FC-A6D0-4AA70D565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native UX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355D22A-9D64-477F-A69E-4E6408529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BA2C80C-C9F9-42BA-B6E1-6A575ABD2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95C7A08-2672-43EE-A9FF-C14FB6488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Real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2CE1274-1FC7-4498-9066-467E4890A0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no fake buttons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482B716-F3BA-402F-BA8C-76B3DB8D11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864FFA4-FFAD-40C3-8132-7E8236F7D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127812-9DCC-457C-B12C-1363BAB95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Store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3BCC2C8-58FB-4A03-A8EA-59BEEC411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TestFlight/Play path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6843377-37D5-4B4B-B899-6CEAE8F4A6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BF0E8FE-2F1B-4617-9873-2E44E8BCC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B935CDF-73F7-4EA0-AEA2-693BF4FEB2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Accessible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18A1384-C0CA-4B61-9703-F6CF5091F0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EN/AR and labels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782FB27-5946-43D1-BA7C-F6AEADE17B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5BD5E9E-D1C7-4FCE-A052-D63B0F3A57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446984A-CB3D-4B87-AA27-BB7D13A24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 success depends on reliable backend integration and store-release discipline.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7871418-5CEC-450F-A104-C0E83FFF8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00E7DDC-E09D-4F0A-86C9-4244526FB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C6D0748-2716-4933-BB0E-67C7F0B54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806955842"/>
      </p:ext>
    </p:extLst>
  </p:cSld>
</p:sld>
</file>

<file path=ppt/slides/slide4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7BB7AF5-2004-4F31-8879-91E962A3BD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DE5ECE3-04D3-4C3D-8C81-1A90AD3605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0FFB5B4-E2CA-4D1F-AF62-87A12CF009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2DD5B1A-1C49-42E2-9206-37B1CC850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Frontend Lead Responsibilities: Website and Dashboard Operations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36502AB-8F18-4846-8A7C-337A08BEF9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frontend lead ownership.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7CEFD6D-357E-4CEC-BB31-C067EF126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E4BE942-B7C9-4A9F-A6F2-DBBE8CDAB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Next.js website, SEO, localized routes, marketing pages, partner application flow, dashboard routing, shared UI, forms, and API integrations.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Ensure dashboard tables and metrics read live data and expose real create/edit workflows where required.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Implement route protection and role-aware menus for admin, provider, support, and Super Admin.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Use shared validators and API clients to avoid inconsistent rules across apps.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website Lighthouse, accessibility, mobile responsiveness, cookie consent, privacy/terms, and bilingual content readiness.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5CD6FA4-D157-4C23-AA7B-7EB78A9063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4C5C3C2-D6E0-471B-AE64-9EB9B8C17D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F542DC0-1498-4C12-AE47-3A07B97D3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Website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24A6488-48D9-4043-96DB-1CA22DDAA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growth surface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2511B9B-179F-4DCF-9234-A304EA4A47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ACDF32A-DB04-4BCF-92A1-7070B448F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C18790-6659-489D-B863-6FB472F50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5DE49B-BE12-483D-BCE0-8FA967F8DD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operations surface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10EAF48-522F-4DAE-A729-05E9845CF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508F33C-E073-467A-8B43-7E87C2D9A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9D858D9-F905-456A-B9DF-63B1CE2EC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RBAC UI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E59CAA9-1A8A-4D86-B51F-9FFC9A6F19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experience only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C010D7B-CE5F-4412-BB67-F376271F26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52873DA-0A21-4FA5-9901-5B2FDD828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8E87CD7-4A18-449A-A7F2-29C405122A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SEO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8A0D7C5-879F-4DBE-B9BD-CA151CAED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market reach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8FF3AC5-5BBE-4FC8-8805-65C4BC607B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1E91C6B-8DB7-4A86-87A0-971F0984C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3B12017-8774-40C3-9CCE-BD7B453E9B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Dashboard and website must be as real as the mobile app for Navi to be market-ready.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D7C8B71-84B9-40B2-8802-A82D9EEE59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FFB5330-757F-4325-8D54-A854BB613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17587A8-C0C7-4C1A-85AF-957BEFFB3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371526522"/>
      </p:ext>
    </p:extLst>
  </p:cSld>
</p:sld>
</file>

<file path=ppt/slides/slide4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ED497F0-3710-4906-952F-B5725B080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2556501-FB11-4FC7-A7B1-12FBED7A7F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A3C56D7-03AF-4151-9730-8E1DCD60B0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3427737-7BCD-4863-90E7-1B2BAA2CAC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DevOps Lead Responsibilities: Environments, CI/CD, Secrets, Reliability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975D7EC-FD1C-41BA-8E61-A70565B4A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DevOps ownership.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0FD19AB-3B75-4705-85A8-1B3FD285CE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2FF9947-919B-48F9-887C-F94FBFCD45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local, staging, demo, and production environment design; Docker images; CI/CD; hosting; DNS; TLS; WAF/CDN; secrets; migrations; backups; and rollback runbooks.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Keep production secrets out of git and out of database rows; use vault references for provider credentials.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Automate health checks, readiness checks, deploy gates, seed scripts, build artifacts, and security scans.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EAS profiles and store build pipeline with mobile lead.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Document operations so a release can be repeated without tribal knowledge.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93914E6-47C5-45F1-8F83-5FFABA2CAB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C7A3377-FEAB-484C-8C20-D324B0146F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CC9B13F-1206-4D26-B1F4-6AF46A44A8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Environments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7DC4064-0A60-4182-80BC-4E51373EA9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local/stage/prod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3044C61-62C9-40CD-BD3A-63C8206A5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F6468C6-CC63-4DEC-B045-D30FD7ADD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506ACDF-2458-42A7-8D6B-F0A51F924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Secrets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B04EFBF-A298-49A7-A24B-F02C174E7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vault only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9DCD08F-768A-40AE-9E0E-7DBB59A78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F7F47A9-2959-45DC-8791-C4EB03C80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D243640-3788-4874-9825-94668BA24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CI/CD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792FBAD-63DA-4059-9054-EF3B0E190D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repeatable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C855E9B-672E-43EE-98A9-2C2893412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AF569A7-3C39-4389-973D-97BA446AC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BC99182-F3EC-42AA-8FB4-8AD7D895A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DR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C77372C-083F-4786-A234-7CCFBA255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backup/restore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B23583F-3098-4626-8F65-6CC9667B39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CC5F91A-A321-4A81-ADC3-24AA8D4AF6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488173E-E455-4CD9-A557-7A5A225D6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Production launch needs environment ownership before more feature expansion.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F04E302-70D5-47CC-91A0-26B0C4DF8C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8CFDB03-9714-42D5-9315-E16095DB9B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EE08935-5725-47F9-96F2-972637A93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747328277"/>
      </p:ext>
    </p:extLst>
  </p:cSld>
</p:sld>
</file>

<file path=ppt/slides/slide4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8E6D933-9AB4-4B8B-8B36-20B379246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9B1ECA6-4C0B-4A5F-8642-F3B6E0AEA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3326368-8FF4-4B44-8B15-BFA2F2B48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0B84BC1-A9D2-4463-BDC9-49DB1C114D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Security Lead Responsibilities: Threat Model, Privacy, Access, Payment Safety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AC0B79C-1EA4-4A06-B22B-536D09B5B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security ownership.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0982BFF-72D7-41E9-9496-D3062B50A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60482FF-E361-4273-B9C8-22FD414C60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threat model, authentication hardening, permission reviews, data-scope tests, rate limits, PII handling, prescription privacy, logging redaction, secrets policy, and security scans.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Approve payment architecture to preserve SAQ A and prevent PAN handling.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Define audit triggers and incident response controls for sensitive actions.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Review partner isolation, support access, Super Admin controls, and demo mode exposure.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Maintain compliance path for UAE PDPL, app store privacy, data retention, and breach readiness.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E2455D2-AB72-4A47-9AAE-A13D97D88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36C1342-7877-4DFB-9EAC-72BCDE313C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33A3221-09AE-454C-A9FE-27D53567AE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Trust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19BC3D1-1748-4674-95C0-4E42312C2D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security product value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95BB562-7E5F-47D3-810A-2B6A95856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488DCEF-581D-4E10-90AB-2DE4645EE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B49E1C-4E2B-4D32-8B0F-E5A6AD787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Privacy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4B50554-83C3-48B9-8270-35934F5E4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PII and uploads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EE5E10-2F28-4D88-AC66-A854BEB20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4EF9CB6-C01E-4FF6-AB32-EA7C01826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272D77F-7548-4AB2-AF54-AF2356BDE1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Payments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5CE421D-17B7-477D-82D7-CE61B2E2E3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SAQ A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FECFE85-CB6E-46DC-8128-0107AE88B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C3565C7-B411-499F-804D-D96F1AA42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9A9DA7F-828B-4BD7-96E8-64754EDD17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Audit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710B478-AB86-44F1-8818-32EDE0298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proof and response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0F770EC-307F-463A-9799-AD9FDE0C4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78B46BB-8147-4C92-9210-38B9F6DDB6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D6F9F92-ECAF-4C4F-B290-6821286D7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Security is a launch enabler when it is designed into the platform.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1FA22D-DCE4-495B-8046-849DC5285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51F855E-4CD9-46D3-B2B5-F6F14C84EB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72C5F96-D888-434D-8215-5B0A967D1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43</a:t>
            </a:r>
          </a:p>
        </p:txBody>
      </p:sp>
    </p:spTree>
    <p:extLst>
      <p:ext uri="{BB962C8B-B14F-4D97-AF65-F5344CB8AC3E}">
        <p14:creationId xmlns:p14="http://schemas.microsoft.com/office/powerpoint/2010/main" val="907859480"/>
      </p:ext>
    </p:extLst>
  </p:cSld>
</p:sld>
</file>

<file path=ppt/slides/slide4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1A74BD7-D897-420B-9ACB-843A03812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68EC76E-B686-42C0-9BD9-AA1898D66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5B21413-CB9A-4B83-9836-8A01C8BCF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8FB778D-8CD6-41E9-8635-569433C136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QA Lead Responsibilities: Release Gates and Journey Evidence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A0A081D-28CF-4483-8F0E-01AF39AD8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QA ownership.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8A72E97-50FF-466D-9ED3-16AEB44B67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2EF634C-FEE5-47BF-A355-19100F390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platform QA strategy: API, database, mobile iOS/Android, dashboard, website, roles, accessibility, visual match, performance, release blockers, and store-readiness evidence.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Define P0/P1/P2/P3 severity and enforce no-release rules for auth, registration, booking/order, payment, role bypass, or crash failures.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Create end-to-end journey tests proving mobile action to database to dashboard reflection.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Capture screenshots and logs for investor/demo readiness.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Keep QA honest: do not pass fake buttons, static dashboard numbers, frontend-only success, or disconnected APIs.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22C1A7E-1071-4B26-A3DA-CCED48ACD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8C8F470-EDEC-49C1-ADD4-18589E050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7505D1B-7FE0-4B25-A5E2-B79A858B2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61DB387-2E99-4281-9AC4-3A3557488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screenshots + logs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C2C1720-04F0-4E91-B49E-3F0DA653E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588760C-B622-481A-96AF-3736DA43E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CDE4FCE-03E3-4F11-8752-3090468E0C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P0/P1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CCB4192-F746-4FF1-B567-FEC338EA2E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release gates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0626B76-994D-4A50-B200-178C23515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525AF6B-932F-44C1-A59F-BE3031C463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980CDD2-2C65-4830-9F94-C304D3610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E2E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80EA13F-D351-4028-8340-6FE08D7D1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platform loops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D1C4BE1-C652-4AD3-BA28-7510D6735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7CAC199-AD9E-469E-AF54-5EE2C24F2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756E8B6-6C33-4897-80BB-D595471C5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Honest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E971C68-08ED-456F-A80C-E5013AC20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no false pass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C3601B2-2B8D-4CFD-BF7F-D963A895E4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01F8D86-5000-42C2-AE42-8E0250B23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2EB7E7A-85BB-44D0-A8A3-46B01EFDF3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QA must certify working platform loops before CEO demos and production releases.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1135B87-457C-4054-B584-3F6D91CCD5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ADDB454-7834-4570-9ACD-3FE5FA714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7DCA3ED-6BB0-40CD-969C-8E6B77EF8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421761799"/>
      </p:ext>
    </p:extLst>
  </p:cSld>
</p:sld>
</file>

<file path=ppt/slides/slide4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24E901F-FFEC-41D6-9C20-6F5129618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79F8D54-C998-4550-A8CB-91F4B6D1F0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67251B3-DFFA-4EB8-B996-6AB877DCC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9E0F056-BFEC-4368-8A6D-4D06B3F6F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Release Manager Responsibilities: App Stores, API Releases, Rollbacks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EA9FA7A-637F-4438-8AD3-C718029B5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release manager ownership.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E8D0442-57E6-47D8-B9B8-1FA04B189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8841C5D-3BAA-4A15-BA13-4B197E90B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release calendar, branch strategy, changelog, versioning, release notes, approvals, staging validation, store submissions, rollout windows, and rollback plans.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Coordinate API, dashboard, website, and mobile releases so contracts remain compatible.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Ensure TestFlight, Play internal testing, privacy manifests, data safety, signing credentials, screenshots, and release artifacts are ready.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Freeze demo branches before CEO/investor meetings and maintain a scripted demo path.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Report release readiness score with blockers and owner assignments.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9B2E752-1DC9-41CA-8F83-25E05C38A0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64FDC23-0470-4031-B020-83C0C70988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FC183FC-4533-4F6E-9F0F-C4F17DF13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Control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03A7FCD-D475-4C57-84DD-4BCDF293D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release calendar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964DF29-B1D5-4F59-B732-9B84F42C19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A50AB4B-D021-4BB9-BF8B-48EB590B9B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3D93330-B127-4B29-8EDC-E79EB6F00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Stores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2BA48CF-2E17-48D5-BD29-103D4F473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Apple + Google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B9783EF-F593-4B36-8598-4CF03E780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1C0D648-3A3C-4934-A903-37F218C61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7693AD6-B090-47B3-92DA-50DDD50D3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Rollback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DE6A8B3-C4C2-4A2F-924A-1CFAD9AD70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every release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683F38B-A7C5-47CD-A768-894D02A76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51D3B35-23D2-4113-AEEA-E4EA7B9AB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72A8040-B212-4313-A346-544058ABA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Demo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A9316F8-E4AC-41D5-BA18-56674BFC05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frozen script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6E8939A-245E-46BA-AE9A-BC8C52108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CBC34F6-D863-42F3-8CE6-5487A987F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E3057D0-AEB9-4CD3-9E9D-D7C0A943D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 release is an orchestrated business event, not just a build command.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3194C79-ABC8-4F72-B62C-621D8549B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F04F853-4553-434C-A0E0-DE7DDD296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D5A805D-A848-4405-A11E-179CE0FA00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310610299"/>
      </p:ext>
    </p:extLst>
  </p:cSld>
</p:sld>
</file>

<file path=ppt/slides/slide4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E16E581-BA3A-4C5A-A721-1E987AF22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BF1FEFF-0355-4561-8223-1E75D18AD5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25F1EA3-E219-4E3E-B9EA-CEDDC74A2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4C883AE-6BEF-4BF6-AC2E-A01B5E328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Product Manager Responsibilities: Roadmap, Requirements, Acceptance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1D7BD79-4614-4693-9B90-194B5719E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PM ownership.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4AA109F-4CA1-4CB7-8281-00F110CB4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77BD665-1632-43F4-94DF-085227547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product scope, user stories, acceptance criteria, roadmap phases, stakeholder alignment, category modes, and feedback loops.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Translate CEO ambition and partner needs into buildable slices with API/data/dashboard impact.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Define MVP and Phase Two boundaries to prevent overbuilding before trust loops work.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Use analytics and user behavior to prioritize what users search, click, save, book, abandon, and request support for.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Maintain product gap list and CEO decision log.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DAA14FA-CD97-4457-8452-9377C7835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DB105F5-4C35-4D61-AF60-080289D5E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02358C4-763D-4925-AED9-9764FF95BC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Scope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C27EFD2-A707-4A1D-8E16-D0F634E86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what matters now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6714DDF-4E48-4420-BD97-D6C8C46BC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03DBB8D-7F6F-4973-A8B7-0E1A2B5A8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66EA138-0B2D-4B10-9BAD-2F8C81C6CF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Acceptance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63F2717-350E-431D-9E19-70CFFA65CD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real platform effects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5EEE516-AA51-4703-A648-83F7D85B8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321C97D-216E-44F9-9FA7-D42D7EDD21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777C651-6F0F-4271-A366-25DCF31E1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4C88615-0ACF-4462-BA80-BCBBA1B80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user behavior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41147EB-579F-4565-AD23-E5D059A9FE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32E478C-5118-401B-8DA0-2469707C59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14CFF2A-C0AF-4C32-A7B7-A09112338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Focus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0ECAC51-C608-4A5C-B74B-0CA83531B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avoid feature sprawl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AC48F2E-00D7-4857-B24C-60E86D999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4BD7B74-7FA2-4340-9311-809E1AB0E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0C810C2-C1D0-4F47-907B-324140C43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PM keeps the team building the right slice at the right time.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6F67720-A4C9-400A-B2F7-0EF5EFFC1B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263216A-6298-4726-898E-1105E0E48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F5C88E0-FBA3-46E9-AA1A-1FE7942B58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46</a:t>
            </a:r>
          </a:p>
        </p:txBody>
      </p:sp>
    </p:spTree>
    <p:extLst>
      <p:ext uri="{BB962C8B-B14F-4D97-AF65-F5344CB8AC3E}">
        <p14:creationId xmlns:p14="http://schemas.microsoft.com/office/powerpoint/2010/main" val="121947161"/>
      </p:ext>
    </p:extLst>
  </p:cSld>
</p:sld>
</file>

<file path=ppt/slides/slide4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5216322-8C2E-4F6C-8FCF-6FC34F931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507B56D-5F2E-4C40-A860-A77164B07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783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11FE631-2B02-4BA3-B4F9-9428235DA9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20497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RESPONSIBILITIES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AE41FBE-DF76-4839-9645-683B131580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Scrum Master Responsibilities: Flow, Blockers, and Execution Hygiene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5464BAB-6788-4BF3-B786-616591B7A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Define Scrum Master ownership.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154626A-61AE-44CD-970F-45D770BFA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790891B-A7A6-4BBF-A022-EDA28BDCC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Own sprint rituals, backlog readiness, dependency tracking, blocker removal, WIP limits, retro follow-through, and cross-role communication.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Ensure each prompt/task becomes a manageable ticket, not a giant mixed change.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Track external blockers: Apple, Google, Stripe, Telr, Anthropic, Sentry, hosting, legal, provider credentials.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Protect the team from hidden work by making acceptance criteria, QA evidence, and release blockers visible.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Support predictable delivery without weakening technical quality gates.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C1ED23F-8B86-4FA5-82D5-10AD5E216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5632C69-1F0F-4A4E-84AE-F7BA6606D0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66ECA4D-6B74-4047-8D37-097DC6FA0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Flow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6280731-7BE9-40A8-8849-8FB9FCFD3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less chaos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23B7BF0-9876-4168-83E4-40E7A75CD1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49E7491-E0A3-4EBF-A111-A0C73EC71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863D4A3-821D-4818-9FA1-D04239147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Blockers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ED1B86C-DB71-49C2-A78E-59B5F5F58E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visible and owned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2C96300-D727-47A4-9EE1-39FC3E366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4100E85-8E24-4BC0-8BFB-44138AD73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D07067B-5CF1-46D5-81DE-C0D34EBC0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Tickets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6EF91D6-25F6-4439-B3AC-FE9381E28D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actionable slices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3E93F7C-5E86-4B5F-BB19-E99466B4D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26C4E78-063F-4AEF-9948-8F3AC04283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18DE458-656B-4804-9BDA-7272A15AF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Cadence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0EDF861-DC98-4E95-881F-E4027B024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steady progress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C801178-7FA9-40B8-B679-E7BF68381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1C11C20-51EB-436F-9807-04E73BD48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6ACB05D-FD73-4ED4-B2E0-66453609C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Execution hygiene is a CTO and CEO asset when the platform is broad.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04D77E5-D8FB-4261-8B78-EDAC1F1FD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EB689C5-366F-4704-BC50-91CB45A05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0CD02E0-9219-4058-8C13-D26B27C44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714448766"/>
      </p:ext>
    </p:extLst>
  </p:cSld>
</p:sld>
</file>

<file path=ppt/slides/slide4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961427C-FD3F-4724-ACEA-B93740A562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C014FAD-40FF-4D5E-BE64-45C972FBA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7C4F2AF-70EC-4906-9E3E-29A6D3637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COMPLETED WORK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CD2680B-F28A-4C33-A78E-5E5E021010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Report of Work Completed: Strong Foundation, Not Yet Full Production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228CC80-52DB-4F43-BFCD-72AF03059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Summarize completed work honestly.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2D4221F-DB25-4E13-BE4E-CE056C1E4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AE88E13-CB33-47C0-911C-386C1142E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Repo foundation: pnpm/Turbo monorepo, separate apps, shared packages, Git baseline, docs and audit artifacts.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API foundation: NestJS/Fastify patterns, Prisma schema, migrations, auth routes, RBAC patterns, DTO mappers, validators, seed data, public content/search/home APIs.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Mobile foundation: PDF-aligned reference screens, navigation shells, auth/OTP/reset flows, token refresh, saved items, trip planner, translator history, native action fixes, store-readiness checks.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Dashboard/website foundation: API helper, permission map, API-backed pages, engagement dashboard, SEO/legal readiness work.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QA/release foundation: route audits, CI checks, EAS config, release docs, Android/iOS local build reports, demo access seed and RBAC reflection audit.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34DD0CF-8067-4C5E-BA96-2CC3CBB7C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7310443-3768-4A15-B03F-D2D455BE9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117B479-9FC1-42A2-AAD6-62999CA40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Done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CB028B7-300B-4A07-834A-345B0CF57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platform skeleton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D5761B7-A967-48D5-95E6-CBB0C2834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E6FE2EA-6C41-413A-945D-F926E45A66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7396BA4-13BF-4BAE-9462-CC93CE19E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Done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9931EE2-35F3-42B5-AF23-3E2FE85A8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mobile reference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27ED931-9F88-4A6F-BE0E-5E20BED5C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2117652-5E5B-4475-B4FA-AF86C5459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2E4EEA8-3237-4859-9872-AD905195FA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Done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4F19407-436A-4BF1-ACE1-919B94DB96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seed/demo access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9B689B7-086C-47D7-8660-3C27C73A0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02FA270-1937-4AB2-8E6C-1DEB593FF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BC3DC4B-B235-4714-B6D7-B3ACB2349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Done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C0C498E-7A12-46F0-8758-FDAED6803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QA reports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28DB3D0-DA02-4B23-9711-7C7C3133C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8D89091-089B-4E48-8FE8-06430F114E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906780A-6B13-4B83-91B8-0EBB970479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project has moved beyond idea stage, but not beyond launch-blocker stage.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1B00CA5-D7FC-4E1F-B3B2-F7BDDC2A73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A3C61F0-58CC-4B4E-B58B-F6E6FD127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9E66937-1B78-43C2-BC37-A61A0406F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317758590"/>
      </p:ext>
    </p:extLst>
  </p:cSld>
</p:sld>
</file>

<file path=ppt/slides/slide4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3FB1DB6-ADE8-4343-9E38-3D5CACFFF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9F42863-1A96-4770-B981-45D7B6F1E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2368C4E-F87F-4238-820B-08904BB64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MISSING WORK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7C278AC-4D05-4094-BC4A-8485A3188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Work Still Missing: Production Loops and Operational Depth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C4F6702-B405-486E-9D6E-E0E50FD76A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List core missing work.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0E47DAF-CED2-4D52-8F61-834A08B0A7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CF2D497-6EA8-4173-8E2F-54429C0726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Real payment loop: sandbox card, webhook, booking confirmation, refund state machine, finance dashboard.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Partner onboarding: application model/API, KYB uploads, approval, business creation, owner login, first listing publishing.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Provider/staff/driver operations: own-business scoping, assigned orders, status updates, availability, reports.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Content management: onboarding, banners, emergency numbers, marketing pages, asset management, audit logs.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Secure upload flows: prescription privacy, private documents, signed URLs, retention policy.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Store/release external dependencies: Apple/Google accounts, signing, TestFlight/Play, live API domain, production secrets, legal/privacy approvals.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1EE12E3-F072-45AC-AA6A-9ADCFD0FF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F2BC3DB-0655-43B3-8B44-395A3D2681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20CEDB9-4D6F-4826-84B9-0DA9B9914D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22D37B7-4D7E-4BBA-932D-C28EFBFF40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payments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74C2A73-0640-4AE1-84C7-ABB66B038C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F587CD7-3246-4F03-B270-91A8B330B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2BEC7C3-3D8A-4EFC-8DC9-4FEF244141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73B4B1A-F4F0-40E5-98DF-FD1F7216D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partner applications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3040EE0-9BFC-416E-8DFF-9A434813D3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183FC45-0742-4681-A281-F13215F4F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FB1BC7D-BB87-4A08-87F6-225C89F73A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25D5A64-3082-4340-AD11-14F961D439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private uploads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5187B27-0BC1-43B6-B389-C912392BCF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89861F5-D9EF-4086-96CE-ED64C428F0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9A3C170-55FA-4934-A3E6-BAEE9994F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9BA6B2A-E1C2-4B2B-86B8-5E2B8DFD5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provider operations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50CE98A-613B-4483-9133-3B5A3A9271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37656A6-6F6D-4297-B7B0-E447ACC1C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DB25163-3EBD-44C6-88E2-9A11AC611C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missing work is concentrated around money, partners, private data, and operations.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0EF98AD-8529-4C72-BA22-3AC84F71E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D6C612E-5AA3-4E51-BD7C-8F232BC2B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60A5A4A-3DE9-4DD2-9C8D-7FF0FBC6D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49</a:t>
            </a:r>
          </a:p>
        </p:txBody>
      </p:sp>
    </p:spTree>
    <p:extLst>
      <p:ext uri="{BB962C8B-B14F-4D97-AF65-F5344CB8AC3E}">
        <p14:creationId xmlns:p14="http://schemas.microsoft.com/office/powerpoint/2010/main" val="1023117320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43388BF-967A-4259-8853-CD8D2D691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C7C4E51-03F9-40BA-9C21-270954C206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8669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7128C0-647D-441F-92F9-D4E053964F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6383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MARKET AMBITION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C227131-C3FA-4ABE-80D0-53D9AB1416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Comparable Ambition: Booking.com, Uber, Airbnb, Careem, GetYourGuide, Talabat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9CCEC54-241C-476B-ABBD-3E4EF12104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Show the ambition without pretending Navi is already at that scale.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98B7DD8-1016-4E9D-AAF9-AF1C00117F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192A278-8402-415C-96A6-DE26C9DA8E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4892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Comparable pattern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BD06B9C-05DE-4025-9D01-CF7E6F43D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1885950"/>
            <a:ext cx="37909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What Navi borrows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46157B8-F9A7-44DF-8814-C6377D3CD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3600" y="1885950"/>
            <a:ext cx="43116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What Navi must prove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1BDCFAD-5F22-4ED4-B0C8-9834E3B79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5C4B514-0E47-4254-ACA0-B710A4E2C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Booking.com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361A7B0-18A5-4F91-AF0E-180C6CC70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2162175"/>
            <a:ext cx="37909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Stays, inventory, reviews, booking flow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B3211A9-2B5E-489C-BA0E-A7B9CB9D6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3600" y="2162175"/>
            <a:ext cx="43116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Availability, pricing, refund policy, partner dashboard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A598FF8-F514-4736-A3EC-6DCD2F8D6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ABF7567-F896-4E6F-ACE9-F5FE3105D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Uber / Careem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93F460F-1E36-4241-B0F4-697057C82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2533650"/>
            <a:ext cx="37909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Taxi flow, driver assignment, live status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FE90405-7448-4BAE-A2EC-BF208EF64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3600" y="2533650"/>
            <a:ext cx="43116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Dispatch partner integration and driver scoping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A7705E3-B7FF-440E-9F15-CBABF9A2CD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1FA55DC-4789-4102-8675-D50114DC6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Airbnb / GetYourGuide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56F2742-0225-4D29-AA9B-882B052433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2905125"/>
            <a:ext cx="37909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Experiences and trip discovery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3E1C250-4B74-41ED-94CC-AEEF2FE65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3600" y="2905125"/>
            <a:ext cx="43116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Quality control, cancellation, reviews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A6ABD47-ACEB-4962-ACA8-861633BE5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5FDE9ED-7295-4D5C-8FDC-452B22071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Talabat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AB1DAED-34B8-4B50-A04F-32D728803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3276600"/>
            <a:ext cx="37909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Food/grocery/pharmacy order operations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22AA4C7-E1DC-4018-B199-BC5ABC5289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3600" y="3276600"/>
            <a:ext cx="43116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Menus, inventory, delivery status, provider SLAs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337005C-9031-426A-A7FC-171E49B30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871F0CD-45B5-44E1-9D08-CB7365D03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4892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Travel assistant apps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320FB67-6FF6-42A6-BF25-5FF9E1B68A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08350" y="3648075"/>
            <a:ext cx="37909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AI planning, translator, emergency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7C2CF99-666A-4597-A3E9-27AC8140FB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3600" y="3648075"/>
            <a:ext cx="431165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Accuracy, privacy, cost control, support escalation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ABD4D27-6316-4FBF-8F81-0F61C4084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7692F24-5E16-476C-A79D-889A1069BC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B56FFA1-881B-4627-8125-BC5CE36C5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Navi’s ambition is valid if execution narrows into real, reliable category loops.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375113D-FBFB-46E5-A22F-D252546520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D9DB40C-E087-4B58-9518-E619F1BB8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DE660C5-CBA7-45A0-A8BA-80A0C1B2B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556518079"/>
      </p:ext>
    </p:extLst>
  </p:cSld>
</p:sld>
</file>

<file path=ppt/slides/slide5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605E4BA-E495-4F67-8926-6B93CD2E7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A9EE869-7DE5-46DF-8ACE-8259956CC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181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7CB14E1-FDD9-49C6-A64D-205378AB0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9525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5910D0F-457E-4832-9589-9D16BF550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Current Risks: What Could Break CEO Demo or Market Launch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9C8E3B7-C056-4CE0-BB6E-F5FD9EC2F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Rank risk areas.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A17CE16-D4A9-4F16-886A-A58640F806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914525"/>
            <a:ext cx="2476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8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Payment readiness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F7FCA38-D536-4B52-AE2F-3AD0EA62C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1943100"/>
            <a:ext cx="476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E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601DF83-5345-4726-A1DD-F745DB791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1943100"/>
            <a:ext cx="476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44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A35D4F5-DEEF-4AA3-A466-CD8E04464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1866900"/>
            <a:ext cx="2952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Finish sandbox flow, webhook, refunds, finance dashboard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2621C24-0A2C-4E77-A0C8-C2AEA0FEA0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352675"/>
            <a:ext cx="2476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8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onboarding gap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E45AA97-64D1-4951-992D-E48820846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2381250"/>
            <a:ext cx="476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E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26D04C3-3BB9-450B-AFB3-E88E2CAB0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2381250"/>
            <a:ext cx="4286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44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AA4D3A9-F4F7-42A5-A4B6-6433EB358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2305050"/>
            <a:ext cx="2952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Build application, approval, KYB, first listing flow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6F3846F-9F17-4A36-932A-FFF090AFE3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790825"/>
            <a:ext cx="2476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8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Role/data-scope bypass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462BB5F-F769-45C1-BE2C-006EC0653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2819400"/>
            <a:ext cx="476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E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F57E062-C151-4724-B6A9-F25D40FF0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2819400"/>
            <a:ext cx="4286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44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EA69941-9FE6-4741-A590-3909688D0F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2743200"/>
            <a:ext cx="2952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Backend RBAC and provider isolation tests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EBD3D21-9916-40AE-91B6-0AB014BE8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228975"/>
            <a:ext cx="2476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8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Private upload/privacy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1755F94-B673-4334-8243-9EE952C5AF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257550"/>
            <a:ext cx="476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E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CFEC331-6503-43CA-995D-01E67D491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257550"/>
            <a:ext cx="3810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44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F547009-9A5E-4F04-8A1B-48C21C84DA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181350"/>
            <a:ext cx="2952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Signed URLs, private buckets, retention policy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C1E8B0F-8A1E-40C6-A975-0984387F7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667125"/>
            <a:ext cx="2476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8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Dashboard static/partial flows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51A8C83-54A5-4E44-9D53-77AFB7A00F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695700"/>
            <a:ext cx="476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E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14D1A40-59B1-4336-904A-B5CC55C42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695700"/>
            <a:ext cx="3810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44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A0DC060-7384-456B-A15B-592D42724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619500"/>
            <a:ext cx="2952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Replace shells with API-backed create/edit workflows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8D99E65-8B71-42F7-97F8-9C30A687C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105275"/>
            <a:ext cx="2476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8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Store credentials/signing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662C77A-0FED-441D-B7A4-005012661B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4133850"/>
            <a:ext cx="476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E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EC36CFA-7205-444C-A9A7-A3BBA2218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4133850"/>
            <a:ext cx="33337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3922D73-BEA8-42FC-BC45-60E5B785A8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4057650"/>
            <a:ext cx="2952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Apple/Google/EAS setup by owner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24896B1-08A6-4A2A-B586-9D70DF2A5B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543425"/>
            <a:ext cx="2476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8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Arabic/RTL QA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C21BC6E-3144-45FE-83C6-D52128B1A7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4572000"/>
            <a:ext cx="476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E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4C76476-40DD-4EDD-BD5B-86F1BB2C0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4572000"/>
            <a:ext cx="2857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54A0C92-E0DA-4472-A6E6-6679064AA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4495800"/>
            <a:ext cx="2952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Visual and functional QA on mobile/web/dashboard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A7E3947-5A46-4286-8ABD-9E31F850E8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981575"/>
            <a:ext cx="2476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8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Monitoring gaps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346A25D-B14D-4EB0-9D30-302239803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5010150"/>
            <a:ext cx="4762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E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34C08BE-23E9-4BC6-AC7C-A463C9299A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5010150"/>
            <a:ext cx="28575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5208C1E-427E-49AB-A877-333D2B4AB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4933950"/>
            <a:ext cx="2952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Sentry/OTel/logging alerts before launch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D0759881-BF75-4046-A03D-BBD2F86F0B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00AB24D8-A10A-4A0A-9677-F702D8FC3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AA03B39-DD5F-446D-974A-F9AE5D78FF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largest risks are solvable but must be funded and sequenced before launch.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EA30D682-E009-46D9-A2E8-AED674E483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F75E7F76-95CE-4851-928C-366093F1E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D65AF892-2D00-436D-ABFB-063FE6060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1243630535"/>
      </p:ext>
    </p:extLst>
  </p:cSld>
</p:sld>
</file>

<file path=ppt/slides/slide5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856DC64-9EDD-478F-A5C1-63721A794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8EFE4CB-4590-4446-A443-6FABD084CD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222D934-1A99-464D-B5CE-4E90DFC819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TECHNICAL DEBT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C80A5C1-0C46-41C7-B639-1CF06728A7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Technical Debt: What We Must Not Carry Into Production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9401E84-041F-4023-90F2-CAC7BB05B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Identify technical debt categories.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0A7B0DE-E6E6-4FD5-AA72-29A9F3257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E1EB4E1-04FE-4192-85AD-0F176E702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Partial APIs and placeholder flows must either become real, be feature-gated, or be removed from demo paths.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Dashboard pages with static numbers or read-only shells create false confidence and must be converted to real data views.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Some domain models are still generic or missing dedicated commercial structures; this is acceptable in MVP only when documented and tested.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Mobile UI has improved but still needs full native QA, accessibility, RTL, offline/error states, and store release polish.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CI/security gates need to cover validation bypass, OpenAPI drift, secrets scanning, Docker scanning, Playwright/Maestro smoke, and coverage thresholds.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A02A813-A320-4DC3-BEFB-E8DEBAA5E5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7AFD2E1-C0CB-4E48-B325-A686BC9A1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4664131-D3FF-490A-B50C-12C007D2FA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Debt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BCA695F-5E03-47A1-904E-8613C96D5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partial flows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6D9FBAC-9B31-4260-90D9-DB0ADDF87A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2FC9EF9-FC02-4DBE-A44B-01E1DE7BD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40CC9FC-9C70-4DE3-AF33-4BBAD989C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Debt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394091A-1436-4359-9E8A-79CA5AFBB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static dashboard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2CC57CC-2761-48E0-AD33-E271D331E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B1B2F65-1AD6-4436-A408-0BA78D2E3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358741A-9D50-48FE-8112-BA8C48CD3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Debt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C12045F-887A-4DAC-8CA1-8FF82ED60B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domain gaps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1DE12AC-50B1-4131-83F7-90E7CC2A6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3E6062E-E729-4944-B94D-54873106E4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8CADBCA-BCE0-46CA-A280-147ECBDFAF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Debt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4BFAE20-8D68-4924-A37F-92568CD985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QA automation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07DA9EF-F9A0-4A50-B8A1-BFB237E2B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700B294-2134-433D-830B-F239A5732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77C35F4-E92A-4D86-B5BF-4173AE97FE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Debt becomes dangerous when it hides fake readiness.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C999AB5-29F7-4617-9CC1-52366791C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ADDE03F-3DA5-44C4-B5A0-CC7C5364C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1C89B3B-A9EE-4D52-94D2-2A09024CA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51</a:t>
            </a:r>
          </a:p>
        </p:txBody>
      </p:sp>
    </p:spTree>
    <p:extLst>
      <p:ext uri="{BB962C8B-B14F-4D97-AF65-F5344CB8AC3E}">
        <p14:creationId xmlns:p14="http://schemas.microsoft.com/office/powerpoint/2010/main" val="328253898"/>
      </p:ext>
    </p:extLst>
  </p:cSld>
</p:sld>
</file>

<file path=ppt/slides/slide5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1C8B2E4-F307-49A0-B4A5-6EFE7DFCF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84A6816-B23A-4669-96B7-39B2011DF9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C5E10A3-00C3-429C-A960-38E54C50C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PRODUCT GAPS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528A5DC-79BD-4B96-8117-CED5E4A905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Product Gaps: What Users and Partners Still Cannot Complete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5489950-3532-41ED-9C8B-0C749B16AA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List product readiness gaps.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4C8CD5C-6313-4582-AD4C-2E628E70FB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4514F67-8616-4BBF-AE34-82C51D7B6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Tourist gap: full checkout/payment, order tracking, support escalation, reliable saved/booking/order history, profile completeness, notification preferences.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Partner gap: application, approval, onboarding, team, listing creation, pricing, availability, order/booking management, payouts, reporting.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Admin gap: content management, emergency numbers, user/provider lifecycle, reports, support tools, payment/refund review, audit export.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Website gap: complete bilingual marketing and partner sales funnel, SEO pages, demo request/contact sales, legal pages, consent.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AI/translator gap: real provider credentials, privacy, cost controls, fallback, history retention, dashboard analytics.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47818A4-8BE3-4604-9A7C-3F793202AF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E5EA9CB-A232-4031-8F45-89D711171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772FF67-4201-4B2D-AE6E-4834D6557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Users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D9C8550-3106-4CE2-89E1-E16137198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checkout/order tracking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1BA4766-A811-404D-839C-D349D2841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82193D9-901A-4552-A596-79AA459E8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4CF5CA5-280D-4770-9AF4-248815857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Partners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64D0776-4200-4BAD-BF88-95B2ACE1F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onboarding/ops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3A4EA0D-6A22-4F11-9407-D1FEBAE57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EC6B0F6-218B-4D1F-B52A-70D244E7A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38AF847-DE35-4B4D-964F-87B7AB8AC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Admins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8BC4BAA-FFCE-47E3-95CF-6A6C6807E4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content/reports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CECD52C-00B5-497B-8763-33B0F4AA2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694974F-9424-4BDC-A5C3-6FA96707B3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8379E75-8871-46B0-9FE5-5B9915F76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Growth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6E852CB-4E0E-40EC-BDE4-797E34782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SEO/sales funnel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A97B652-DDA4-4FC9-84C9-50551E2F6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24BE2E7-C5A4-4247-A82B-EBDC69313F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4088464-07C0-4DB8-8BD7-0D3EC060C6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Product completeness means every stakeholder can finish their primary job.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226052E-7A66-45C3-9E4F-1154AF267D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973D925-87D4-4D9E-BC64-7D36959C2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4D57543-513A-459C-9C6C-1AC40D0BE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73070779"/>
      </p:ext>
    </p:extLst>
  </p:cSld>
</p:sld>
</file>

<file path=ppt/slides/slide5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BC7BA33-06F2-41E1-9FBD-136EC038C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93FB666-AB55-4876-A2C8-2B2DA1721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1412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88A69D5-E3CD-4EE2-8FC9-55C51104EF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9126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INFRASTRUCTURE GAPS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86EBC4D-1F6A-4413-AB1E-D0D0C0A4C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Infrastructure Gaps: From Local Demo to Production System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0A0E03C-F282-47E8-82C8-DBF8904A18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List infra blockers.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71B28E9-575F-458B-B652-7AF1C02BC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B9A4910-5FEB-4041-A0AF-DF1B2DB59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8016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Gap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DB29236-D9AF-420D-A183-F87EB0C85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20770" y="1885950"/>
            <a:ext cx="377359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2C25736-EEC1-4C26-A97D-D915D9E8D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1885950"/>
            <a:ext cx="401658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Owner / next action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F49261C-9085-4CCF-BE71-3F17CFA7C9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F01CE36-1298-4C98-A357-C9B803133A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8016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Production hosting not finalized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F51AB5B-8FF1-431F-8581-2A7B06F3B4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20770" y="2162175"/>
            <a:ext cx="377359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reliable public API/dashboard/website release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FF622AC-236D-47B4-9C55-07B8612EF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1621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DevOps + CEO choose provider and region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CDDCEEE-2E89-4D5B-97A7-27D5F47C5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10F197B-078B-4AD6-A2C7-D82A356E4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8016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Secrets vault not selected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9B5853A-93AC-4518-B563-1D7E21E7D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20770" y="2533650"/>
            <a:ext cx="377359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Risk of unsafe credentials handling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23593CA-1553-44CB-B338-DED78EAF1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5336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CEO approves vault; DevOps implements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F9D3934-C0BE-498F-BC20-CCF7D6AE4A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7794E1A-0BC4-4C70-BD69-10E841955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8016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Managed Postgres/Redis staging/prod missing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99A5268-64EF-44EE-A02A-085CC8BD0E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20770" y="2905125"/>
            <a:ext cx="377359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Cannot test production-like flows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3A553A0-9C81-4299-8CB7-020CCF2A9A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90512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DevOps provisions and documents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2994571-E34C-456A-AE03-A86311171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6A66329-3F43-4219-8636-9659DE9F4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8016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Sentry/OTel/logging incomplete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3D8D774-0222-46F6-835E-41E1364F6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20770" y="3276600"/>
            <a:ext cx="377359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Hard to debug payment/AI/provider failures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50E1E5F-075E-4254-AF13-FB09AF7865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27660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DevOps + backend wire observability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4F5EB06-7760-4891-94C6-B1F55BA7EF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E7773FA-E1B6-4165-94BA-A2AC14157D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8016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Backups/restore not proven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14ACC1C-95C8-4296-91A5-068213268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20770" y="3648075"/>
            <a:ext cx="377359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Data loss risk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F7DD4F9-391D-4C79-AF02-AB7FE5BF2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6480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DevOps run restore drill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94DCF1B-79EA-4CE2-AA54-2CBE257070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E85967C-B909-4D99-BD96-4DE7BCAAA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8016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Store signing external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BC99641-2C65-479D-A161-4E9E3622F6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20770" y="4019550"/>
            <a:ext cx="377359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Cannot submit TestFlight/Play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87EC77E-1635-409B-9866-C91D43DF25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40195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CEO/mobile owner provide Apple/Google access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A6BC515-A556-4CFA-8BFF-0827A12AA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5F27B5B-85CE-4235-8277-4994EA5C14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6569CAF-EFC5-4EA7-9385-9E2AA597F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Production readiness requires named infrastructure decisions, not only code.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7B50C05-E380-41E7-9249-83D20B15A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86CC438-7678-483B-A1C7-65F2B7808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45827D20-F24F-48E1-AC94-12861C351C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53</a:t>
            </a:r>
          </a:p>
        </p:txBody>
      </p:sp>
    </p:spTree>
    <p:extLst>
      <p:ext uri="{BB962C8B-B14F-4D97-AF65-F5344CB8AC3E}">
        <p14:creationId xmlns:p14="http://schemas.microsoft.com/office/powerpoint/2010/main" val="2011426751"/>
      </p:ext>
    </p:extLst>
  </p:cSld>
</p:sld>
</file>

<file path=ppt/slides/slide5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13B321F-B46F-4997-8C73-45AAE1D88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48B4D6C-476B-4492-908A-9CB383E60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297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E8C0541-2D20-4A71-A2C6-99E6921878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011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SECURITY GAPS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9A5EABB-015B-4519-B276-43867BC03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Security Gaps: Must-Fix Before Real Users, Payments, or Prescriptions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3D33FCB-C2DE-45DD-8A8E-FBD2663FD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List security blockers.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310EC60-0B95-4769-B266-2DD0BFCC7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9479CA1-C5E3-4430-A03F-6E41ADE40A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Complete backend permission enforcement and tests for admin, provider, staff, driver, support, guest, tourist, and Super Admin flows.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Finish refresh token rotation/revocation and device session management if not already complete across all apps.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Implement private upload architecture for prescriptions and KYB documents with signed URLs and no public exposure.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Add CSRF protection for cookie-based dashboard POSTs, auth rate limits, security headers, and log redaction verification.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Complete payment webhook verification, idempotency, no-PAN assurance, and secrets-vault integration.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Document privacy, deletion, retention, breach response, and app store data disclosures.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B7C716E-A9B1-4FD3-AF63-A6759C1B46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2CE9371-AC5F-486C-85C0-E815EA527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FD95BDB-95E2-4AD5-8F59-44AC88DFD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B3DB978-FAEB-47EE-97FE-31F9DD5140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RBAC/data scope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1E5962C-11CA-451F-AE21-C876FD311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0FDF0A1-16EE-43BD-A11D-4BAF9A85C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259283B-1C70-49FC-B62C-3BD3C8448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DB0C383-7692-4323-BAB5-63E6C5558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private uploads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54AF842-96C4-410E-884A-CD548C1B04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5B7476F-A509-437B-A1D6-03904DAB27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963EF0B-0668-45B6-8366-41799D144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4596FD7-A31F-441E-88F7-4EA9826D98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payments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275CC3A-42E6-4A12-AB0B-AAD1E9EAE3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3099619-6070-41E6-A023-C1B60E221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D752C5A-5E84-4C13-B029-92CC24982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B7F272D-7ECB-42D4-99D0-88EFE2A3C9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CSRF/rate/logging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D978FB0-1354-427B-AB4A-A8C6D3FEE0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0848456-8EBF-47D0-892B-89E94BEDC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DC52882-80D5-44E6-84DC-4ED6D6F78B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Security must be a release gate for real users and partners.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4D5F1BA-2FAE-44D1-A1C6-BF49C5FF6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55A22E9-7283-40E1-98CB-B9FA5D117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7B04B44-BDE5-41AB-B04A-3755B2A319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54</a:t>
            </a:r>
          </a:p>
        </p:txBody>
      </p:sp>
    </p:spTree>
    <p:extLst>
      <p:ext uri="{BB962C8B-B14F-4D97-AF65-F5344CB8AC3E}">
        <p14:creationId xmlns:p14="http://schemas.microsoft.com/office/powerpoint/2010/main" val="394436296"/>
      </p:ext>
    </p:extLst>
  </p:cSld>
</p:sld>
</file>

<file path=ppt/slides/slide5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E678FFF-1B8B-4EDA-8B74-EC0CB00EA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228F4D7-ED14-49AA-8CA7-3AE27DE35B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182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7FC301A-CE37-4A23-96F7-F93266C7D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0896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QA GAPS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72A618D-F133-4058-B828-D81DEDE40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QA Gaps: What Must Be Tested Before CEO Demo and Store Submission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C340A31-8C7E-4798-91DB-8BA888135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List QA gaps.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9363B9F-4221-4476-9A67-F28ACEABA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010AC58-0C7E-43A3-A902-31BA5631C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867891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QA gap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266E239-A550-4DD1-8483-6A9227144A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1885950"/>
            <a:ext cx="3613439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Why it matters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05D2385-30A9-4D86-8D49-791BB7827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1885950"/>
            <a:ext cx="411047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Acceptance signal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9EEC7D8-C1F9-40FC-A71C-0D364C0B3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80881A8-B28A-467B-AF16-079F545C5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Full iOS/Android journey smoke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52DD2AD-0B8B-44B9-A449-5B178CC48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2162175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CEO demo and store readiness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E72839E-16F3-46A6-8A87-EBC3403CE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21621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Screenshots + no crash + no warnings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B964F79-667D-4939-A3DF-BED3B111E1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AE8151F-AED8-4A69-8BF3-49D34E295D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Platform reflection tests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15D1AD8-E7F8-4086-B421-A84F5903A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2533650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Proves real product behavior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43C6FD3-3AAB-4BD8-B4BC-55B06D272D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25336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Mobile action appears in DB and dashboard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EFAFC39-70A5-4A12-B13D-366697895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27A6D3E-45A8-49D0-98ED-EABA73095D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Role/data-scope tests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633F818-473F-4DE1-9286-95692D371B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2905125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Prevents security failure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CFF92A8-E683-4394-BA9F-C5148370EC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290512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Unauthorized API returns 403/401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52044DF-54A5-4ECE-9648-F234A191CD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A388ECF-DF35-438F-B4FC-C1FF31E59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Payment sandbox E2E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99B4B5E-71E8-4DFD-A8C2-275F8DB77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3276600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Protects revenue and trust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F988EF8-B556-48DA-9EFB-176EACA254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327660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Booking confirmed after webhook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877416C-233A-4BE9-AAAE-D4ACF56A0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5C9E97B-9BF9-4B36-825F-D298CEB5A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Dashboard create/edit tests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17767A3-6411-42C2-9807-8B502E50E1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3648075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Ensures operations can run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15C66D3-25FE-4F38-A7D3-067027D079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3648075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Admin/provider changes visible in mobile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EA2526A-4F53-445C-8C8D-89C0CC649F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1540988-A3D6-40B3-93DC-509BEAC4E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867891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Website SEO/RTL/Lighthouse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BE77DDE-A0AB-4EA1-B040-3F0879024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87041" y="4019550"/>
            <a:ext cx="361343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Supports growth and Arabic launch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D473987-585B-406D-8988-9F077ED954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4780" y="4019550"/>
            <a:ext cx="411047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Scores and screenshots documented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286C84A-FDDD-4ABA-A6AD-3E8383D89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C0A3E62-29A2-4C68-A9C1-BA6E2D97F1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E66B91E-4143-4968-8524-516AB9A5B5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Release readiness should be scored by evidence across mobile, API, dashboard, website, and roles.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0B10415-71AB-4E97-B13E-F5744E2AA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9347D9D-4CBF-49C9-B2F0-F10757B79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D451FD0-30BD-4808-9275-31D751DB0A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755536026"/>
      </p:ext>
    </p:extLst>
  </p:cSld>
</p:sld>
</file>

<file path=ppt/slides/slide5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0162FDB-BE6C-4E36-ABC5-99136AD02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28C0231-76C0-41D1-B93B-D21688E070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182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0784A13-C147-4B59-8005-7FDC5273A7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0896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ROADMAP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592C387-E9EB-4DAA-8AA6-2C1BACCA8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Recommended Roadmap: Finish Platform Loops Before Broad Expansion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9CCD9B4-9DC3-45CB-8FDD-6DA14865C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Show phase plan.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B4C9B2B-E68F-462B-AD87-BD0E673688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181350"/>
            <a:ext cx="10668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CA232EA-C1BD-43EE-B9C3-F996EC3510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038350"/>
            <a:ext cx="249555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3E70369-9B7B-412C-8656-778C3A3AD1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24790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Phase 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31A2724-7B5C-478E-AB85-60AB21D8D2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495550"/>
            <a:ext cx="2228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4-6 weeks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B5F0D6E-031C-4AE8-A18A-383786EEC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762250"/>
            <a:ext cx="22288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6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Foundation: auth, RBAC, API contracts, mobile shell, content, dashboard basics, release gates.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74A3046-DE34-4F43-B94D-7A88372BC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86150" y="2038350"/>
            <a:ext cx="249555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7C8AD0F-677B-485B-8C40-92417A34E4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224790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Phase 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8F459AF-D2BD-4E98-A544-5BAD8416A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2495550"/>
            <a:ext cx="2228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6-8 weeks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4F56057-40EF-43C9-86CD-93C610E3FE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2762250"/>
            <a:ext cx="22288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6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Marketplace: discovery, stays/activities, partner listings, bookings, saved items, support, provider dashboard.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C28ACF8-4E9C-40EB-9E96-5E57EF415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038350"/>
            <a:ext cx="249555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540565B-796D-43DC-86BE-5D6F0F256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24790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Phase 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1826E34-0BC3-40A6-B1C5-C547DCE56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495550"/>
            <a:ext cx="2228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6-8 weeks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AA927DE-EB78-46F2-924E-488CE6556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762250"/>
            <a:ext cx="22288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6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Commerce: payments, refunds, payouts, orders, SIM, food/grocery/pharmacy, webhooks, notifications.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F932C15-16F4-411A-B37B-E95CEB5A67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038350"/>
            <a:ext cx="249555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026349A-56F7-4D6F-9BB9-2FCEFCE68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24790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Phase 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FC1AA72-4538-4C28-8EE2-6C7396AB1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495550"/>
            <a:ext cx="2228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ongoing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C5CF492-8DA8-48DA-9D3C-0B95335352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762250"/>
            <a:ext cx="22288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6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AI/growth: real AI planner, OCR, analytics, multi-country, A/B, B2B APIs, advanced reporting.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3E67EAA-8061-497F-BEB6-AF48604A3B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14800"/>
            <a:ext cx="1028700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88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88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Keep category modes explicit: disabled, marketing-only, inquiry-only, demo-only, sandbox-ready, live-ready.</a:t>
            </a:r>
          </a:p>
          <a:p xmlns:a="http://schemas.openxmlformats.org/drawingml/2006/main">
            <a:pPr algn="l">
              <a:defRPr sz="1088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88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Do not mark a category live until provider operations, payment/refund, support, and dashboard reporting work.</a:t>
            </a:r>
          </a:p>
          <a:p xmlns:a="http://schemas.openxmlformats.org/drawingml/2006/main">
            <a:pPr algn="l">
              <a:defRPr sz="1088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88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Use demo paths for investor storytelling, but keep production records and fake records clearly separated.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1068C03-5199-4976-BCDB-13A978767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3445494-1F97-4C4F-9F4A-0FD8DCE38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5C3DD05-F99F-4E71-A4FF-76E5E8836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Navi should expand category by category only after each one has a real operational loop.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06251F8-C413-444A-8DFF-49C0570393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79F6975-82C8-47E1-A71E-83D0CDADD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2842D7B-8300-415B-8BC8-491ADEAA0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56</a:t>
            </a:r>
          </a:p>
        </p:txBody>
      </p:sp>
    </p:spTree>
    <p:extLst>
      <p:ext uri="{BB962C8B-B14F-4D97-AF65-F5344CB8AC3E}">
        <p14:creationId xmlns:p14="http://schemas.microsoft.com/office/powerpoint/2010/main" val="1244260320"/>
      </p:ext>
    </p:extLst>
  </p:cSld>
</p:sld>
</file>

<file path=ppt/slides/slide5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B4A8B04-15BC-4BCD-A752-53B887CBB8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20D8E17-478F-4927-9BFA-50A50EE04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182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AB5302E-9526-438E-B34C-8E057EE635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0896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PHASE 1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E7C0B81-4F2D-42FD-B8CC-6814BC02A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Phase 1 Foundation Plan: Stabilize What Investors Will Inspect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39B6189-B8A5-4357-8290-924B13DB6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Detail Phase 1.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5ED2324-ADD3-4870-AC65-DB361BA32C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BB6B475-4EDF-434C-B438-F6DB06E5D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262809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Workstream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0AAF90F-AF0F-416C-92F7-0F4BA2717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1959" y="1885950"/>
            <a:ext cx="440220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Must complete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8381148-4FBE-4535-90B6-C1EFE7657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1885950"/>
            <a:ext cx="392678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Acceptance evidence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AA4ED6E-BD26-4245-A2A9-BBCD5E28BE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F07E6B0-F82E-4557-8965-80F35C7BD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26280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Architecture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086792F-ABB4-4BAC-A49D-7462D99D0B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1959" y="2162175"/>
            <a:ext cx="440220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 separation, shared contracts, API validation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B2682CE-BE6E-4F3A-9E6A-72E4B61BA1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216217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duplicated business logic, typed clients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CA0E0A8-995C-4597-B2C9-926BC9CF8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5A1A56E-FAC6-4CF2-BB6E-5AAE38BD9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26280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Auth/RBAC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04AD469-CF2B-445D-AC4B-7597F3427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1959" y="2533650"/>
            <a:ext cx="440220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Login, registration, refresh, roles, permissions, route guards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3156768-EC65-4DEF-BC7A-00E2F0F65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253365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Role tests and access matrix pass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A582DD7-2F07-45BF-8F30-A6B0D7917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74BA721-ABE7-4B4E-B0DC-272F7EA11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26280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 core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FCFCCDD-DADD-40B0-A240-5A9B3FA64B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1959" y="2905125"/>
            <a:ext cx="440220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Onboarding, home, discovery, saved, profile, emergency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9D5F1D2-2A40-4E6F-9FC9-D8AC4C2ED4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290512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iOS/Android smoke screenshots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33CAF9F-FCAC-41F5-B942-64CBDB924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5FBB490-B993-422A-9923-70037465D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26280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Dashboard core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6F364BD-1A1B-411A-A46D-23C789E8A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1959" y="3276600"/>
            <a:ext cx="440220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Users, content, listings, bookings/orders read models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159DDF5-C432-4E60-9B2E-B7246A5B8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327660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Live API data and empty states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433D909-4A94-464F-A61B-842A6D3AE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AAC683D-D054-47AA-9467-ED1A1BFD9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26280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Website core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E2C477F-DBF6-4806-853E-4B515BF915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1959" y="3648075"/>
            <a:ext cx="440220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EN/AR home, tourist, partner, legal, SEO basics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9222FA8-74CF-4988-992C-88370E60C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364807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Lighthouse/metadata/hreflang evidence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BD51A2E-7AD6-49F4-94CF-F1DBE916B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2135D13-10E6-450E-A297-DDC178831D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262809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Release gates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0E7C502-4A94-40F4-994E-E02251D04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1959" y="4019550"/>
            <a:ext cx="440220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Typecheck, lint, test, build, QA reports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4D15C88-5C0B-4849-815C-5B7DE18B9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401955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Green checks and release notes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B18E53B1-B7B8-4B79-B118-903141833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2F1B7A33-6DD7-46AA-B15F-D6759E5187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67831C3-33B9-4234-919F-013F26D9B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Phase 1 should earn confidence that the platform is real and controlled.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0F5600D-4FCD-4BF0-8F3F-490064992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E558502-B06D-4DEE-A0E9-B08B421CF7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104E686-1009-412D-B665-0C55F40A9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57</a:t>
            </a:r>
          </a:p>
        </p:txBody>
      </p:sp>
    </p:spTree>
    <p:extLst>
      <p:ext uri="{BB962C8B-B14F-4D97-AF65-F5344CB8AC3E}">
        <p14:creationId xmlns:p14="http://schemas.microsoft.com/office/powerpoint/2010/main" val="2137850671"/>
      </p:ext>
    </p:extLst>
  </p:cSld>
</p:sld>
</file>

<file path=ppt/slides/slide5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C140FF5-D1C1-44C4-A529-D22D9E3451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BFEFC64-E475-47B0-B24C-68A2E0EF0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182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D14C2FA-8F73-413F-A336-2D2E6878A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0896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PHASE 2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2ADF594-A192-4A0F-9978-DFC243DA4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Phase 2 Marketplace Plan: Supply, Booking, and Provider Operations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65BDF53-E194-4DB1-BFAA-5CFF91EE3B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Detail Phase 2.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3D79B83-578B-4E5C-A183-9DFC645A4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2FE2485-0048-4C67-8BF3-F79150C09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55862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Capability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888FF97-BF33-4FBA-B9F7-A7DAA921B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1885950"/>
            <a:ext cx="401658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Scope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050E715-7F81-43CE-B9CB-4486A3DAC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1885950"/>
            <a:ext cx="401658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Definition of Done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334AC08-7B26-453C-98C8-4D03FE5FC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330B77-2E37-4076-88BA-01274BBEC0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onboarding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75F79B0-3E86-4CE7-9897-9DFADADFE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21621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Application, approval, business, owner login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6563F65-F6F1-41B5-AED4-87897A751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1621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Partner creates first listing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1709801-C138-42C5-99AB-74431139C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6835FC1-B8A4-4F6E-9C57-D80850A52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Stays/activities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E66E58D-91C6-4D60-B848-6BAEAAC3A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25336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Inventory, detail, room/activity booking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2AE1A69-6C84-40E5-827E-F0BB39376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5336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Tourist booking appears to provider/admin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C95DBAC-E4AF-4607-AEFD-EE0DF5B8C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4AD9FBF-BC8E-4367-BD7A-F557B64AC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 dashboard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DB52275-AA55-4ABA-A197-7DADC729F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290512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Listings, availability, bookings/orders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F580621-3B51-4E31-90B3-C45DC1FA80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90512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Provider can manage only own data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5BE61F2-F5FB-4AEC-AE3E-7085346A6E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B09B3AE-EB7D-49DB-B98F-FE63DA01E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Support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859E2CA-59C6-4AFC-86B2-E8E2E4F40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327660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Tickets, lookup, notes, escalation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FD59A2C-672A-4239-9065-9AAF25D6C7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27660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Support role cannot access finance settings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8F34EA1-FF97-429D-95D0-C1D473241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344150F-C742-4A2C-8024-A0B3958D9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Reviews/saved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E491C28-2420-4EF4-A2CD-903602305E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36480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Favorites, ratings, analytics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1B5D6A4-84CB-43D5-9E06-95DEAB8AA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6480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User behavior visible in reports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76EB5DD-9F8E-448F-851D-235D49980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8A6897D-E497-4D5D-AC22-295C3D287B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55862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Content ops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792B8FF-EE44-4D49-A28B-AAF9AA88C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777" y="40195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Banners, onboarding, emergency, destination content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55F05D7-BDB8-42A5-A699-0EDCC3F2C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40195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Admin edits reflect in mobile/website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364879F-4C64-43CD-A024-7B4F25A19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4A9A73D-4E3A-4412-835C-C8C593B746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59AAB00-58D3-48F8-BCE1-6EF8DE5AD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Marketplace readiness requires supply operations as much as customer discovery.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E24CF20-A987-4046-91DF-AD9AE8B8CD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E1D9C01-C786-449C-9AE6-CFD8692D8B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CA787C5-A593-4E0C-BD44-688755E77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58</a:t>
            </a:r>
          </a:p>
        </p:txBody>
      </p:sp>
    </p:spTree>
    <p:extLst>
      <p:ext uri="{BB962C8B-B14F-4D97-AF65-F5344CB8AC3E}">
        <p14:creationId xmlns:p14="http://schemas.microsoft.com/office/powerpoint/2010/main" val="626316831"/>
      </p:ext>
    </p:extLst>
  </p:cSld>
</p:sld>
</file>

<file path=ppt/slides/slide5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CAC7953-1C2C-422C-942C-E01FAAF54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59955B0-15F0-4867-B35B-000293AD1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182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ED8FA8-10F1-4122-8D03-65BBEFE9E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0896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PHASE 3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B17C14F-EE60-43E9-A5D2-23B58FB39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Phase 3 Service Expansion Plan: Real Commerce Across Categories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3769039-FF04-4E44-B882-3DFCCF0B3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Detail Phase 3.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39E3230-D2AB-4C2A-8856-97DB91CAB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424274F-8E4C-45C1-A1AA-3BB87657C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31563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Category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B165CD6-0EFC-4082-95B8-0224A7E6E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1885950"/>
            <a:ext cx="425958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Commercial need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49AE5D2-7112-4CFA-861E-F18E6BD0E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1885950"/>
            <a:ext cx="401658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Readiness gate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2ADB97F-C629-4D28-97D5-1F09AD84A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B67E7F0-6E33-47FE-84BA-B75EBF7DF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Payments/refunds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9F39B48-E438-4717-B876-E628CC1408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2162175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Stripe/Telr, webhooks, refund state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4FD685F-5301-47BC-9A6D-C240291096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1621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Sandbox E2E and finance dashboard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D4D70DC-A473-4290-ADB2-5AFA5DE2B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54471B9-A8A5-485B-AC78-95AD9B598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Food/grocery/pharmacy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24F231C-9390-4C7C-B621-E0ACDC055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2533650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Cart, inventory/menu, orders, provider status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1D7AFD3-1BC0-4DA7-AA7F-B814D7ED9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5336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Order appears to provider/admin/driver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682EDDD-ED5E-410C-971E-5E3720E1A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4A8E651-C30B-4834-AC7B-611244011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SIM cards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7C8F00A-0AA7-4729-829C-46611CFC4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2905125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Plan inventory, ID requirements, activation status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9C25058-E3AA-487E-B001-7CCE24CE0F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90512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Provider dashboard and support flow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7C69AD5-C54B-496F-A155-05BA2974B6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326C5B1-6AB9-4EF7-B720-99D1BF67E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Taxi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F1D8FFC-4FF3-4CE7-AF16-22832CDD7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3276600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Estimate, booking, assignment, status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1B9AC5D-6EF7-44E0-AEF0-99A23D69C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27660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Driver assignment and customer status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FD2B0E0-6303-4105-95CD-FAD1D5E6B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7B97875-069B-4CF5-AC46-B49F2F1565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Payout/commission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DC44E99-6300-46AF-8056-983524F3E8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3648075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Partner finance visibility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A15CC6C-8B45-4646-A53C-1A8AC21B1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6480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Commission and settlement reports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9B02C77-49BD-4D59-87BD-58E32EDFA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A2D8856-B864-4CD3-B2CE-57198D82CD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Notifications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AD1A3E6-7530-4AE8-81D6-D0CCF27513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4019550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Receipts, status, support, push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9FB33E9-C02A-45DC-8ED0-C95C06926A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40195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Templates, retries, opt-in/out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D901742-6C9D-4439-9481-BB8974A19A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36524E3-3437-4EDE-AC91-C6EEAC1F6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6ADF621-A097-46D1-9967-AB6B19D74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Phase 3 makes Navi revenue-capable; it should not start before Phase 2 provider operations are credible.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DD2A1CF-4132-48A0-8B5C-73103F807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636B98F-676C-4552-BCF8-1575D46386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8FB1974-816A-45BA-95D7-D28F6FA29F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59</a:t>
            </a:r>
          </a:p>
        </p:txBody>
      </p:sp>
    </p:spTree>
    <p:extLst>
      <p:ext uri="{BB962C8B-B14F-4D97-AF65-F5344CB8AC3E}">
        <p14:creationId xmlns:p14="http://schemas.microsoft.com/office/powerpoint/2010/main" val="1513212927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A198746-58CB-419E-82AB-F2BD17CC4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D3669D9-CBD3-4D1D-966C-9DE7E03CD8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0D39859-1B66-49AF-9C07-DEBCFF5BB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BUSINESS MODEL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AF2EF86-FE5A-4786-95F9-A8D7916AF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Business Model: Marketplace Revenue Plus Premium Services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8A089A8-D1B0-4C75-9D59-FAAC39592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how Navi can generate revenue.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AD38EB7-9AB1-4B09-A363-03FDF54AF5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1CF0EF2-E993-457C-96C1-09DD4DBFA9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316611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Revenue stream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E45056B-D599-4D2C-80B8-EE40B4CD24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5260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Phase One readiness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8E9F13C-2D96-4DC4-9B33-C5ED0D12C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18935" y="1885950"/>
            <a:ext cx="480631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What must exist to monetize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D5DFA4F-2786-4E94-98D7-0DEC63E7FB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ED589A3-A13C-485F-9E80-227BB5802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316611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Booking commissions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6863330-69BA-4029-BDDB-9C16F9102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5260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Partial foundation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F12439A-921A-4177-9A33-0800D3D7DF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18935" y="2162175"/>
            <a:ext cx="480631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Real booking engine, partner contracts, cancellation/refund rules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4E8F8BE-49A7-415C-8229-77D0283BBA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7132CAC-6394-4BAB-AFB8-5D3FC7E1A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316611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Order commissions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6AE4DFC-5A53-4A32-AB4C-FC1F1F22D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5260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Partial foundation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2571766-A683-46E2-BD8A-0585EB36C6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18935" y="2533650"/>
            <a:ext cx="480631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Order tables, provider dashboard, delivery status, settlement reporting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649172B-AB57-46B3-84E6-809B458CF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5EB867A-D013-43F4-B03D-676913097D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316611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Premium subscription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5539F47-EC40-419F-9224-C23B39CC6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5260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Concept ready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4B777BF-9828-4972-B40E-1D6613E81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18935" y="2905125"/>
            <a:ext cx="480631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Member badge, premium offers, priority support, AI limits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185A9B8-1189-4DA9-AAD0-9959A2CA8B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D65F796-A609-45F1-97B0-8193BB77B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316611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plans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5A7F631-C268-46A5-BEED-BA9CF0917B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5260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Website/dashboard path planned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6A7B15B-CBB6-473A-9678-0C574AE831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18935" y="3276600"/>
            <a:ext cx="480631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Partner application, KYB, onboarding, payout setup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8E9C714-25B0-463E-A5AD-92A0F496B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16F9F12-0D57-48BC-8426-3DC002D69D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316611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Promoted listings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713A7D9-2480-47B5-B8B2-DADF4CC46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5260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Future-ready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327C5EC-F732-44C7-86E3-B8283B534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18935" y="3648075"/>
            <a:ext cx="480631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Content moderation, analytics, reporting, ad policy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0894468-E50B-4C3E-81B0-7AF9BD64B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9EA231F-3D16-4FD2-BA39-51F3539A8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316611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AI add-ons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0AF7E83-5E9D-441A-BCA2-E7D3F6418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5260" y="40195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Future-ready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B448A4B-D432-46AF-96EF-6BB2EC8E2E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18935" y="4019550"/>
            <a:ext cx="480631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Quota, cost guardrails, structured trip output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2C3CE04-300C-45F6-BCE0-CBA322217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07CDF4D-F9B2-4EBA-B2BF-5A35E34FF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276D0BA-0787-469B-8035-0FDD64D5E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Revenue depends less on adding categories and more on completing booking/order/payment/provider loops.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FBF624F-4793-41EE-AEBA-27F6E3CC0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2416396-BD2D-433C-B3BB-EECFFF8717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0FDB4A2-F7ED-4FFE-BE3E-64DF4683D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34743467"/>
      </p:ext>
    </p:extLst>
  </p:cSld>
</p:sld>
</file>

<file path=ppt/slides/slide6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D49338C-9321-4138-94FA-6B7016CD8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DA4E43B-3ADA-471F-9F61-A005CB7EFB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3182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4A77881-878E-440B-BF80-893D3060F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0896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PHASE 4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41A0304-7975-4C8C-AC8F-BB281AB089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Phase 4 AI and Growth Plan: Intelligence, Scale, and Expansion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5FBB616-A85D-4C85-8FF7-B43B9F965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Detail Phase 4.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059B4FA-B07A-4773-9517-3D6E805DE3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DCD33C5-AD5F-4357-96B2-4C6E7F09E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31563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Growth area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CAC50E0-5C6B-449C-A60E-AADCE662E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1885950"/>
            <a:ext cx="425958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What to build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0F52115-74E0-42C8-AB38-2F0892AAC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1885950"/>
            <a:ext cx="4016587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Why it matters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22174A7-926C-4CAF-ADD0-D3E77C4261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362C192-C0BE-40C9-8B4D-F5F1A1B71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AI planner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6A3ADBD-0E95-45F8-AFF4-A015A4611B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2162175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Real provider, structured output, inventory-aware plans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B7EF1D2-8BE8-488F-BD24-953D95A692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1621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Differentiates Navi and increases conversion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66F790C-EDA4-4ACA-9193-51532790F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C2B3159-B36A-408D-8A03-A4334686D6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OCR/translator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BEE82DD-DF2F-4E6B-B7E0-747253B62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2533650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Real OCR, translation, history, privacy controls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C786799-C09F-4404-97B1-21E50A7CA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5336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Tourist utility and daily value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92B6DDB-87EA-4113-BCD3-8123FB1E54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3365963-4904-481C-B945-E44B28202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Analytics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A748E9F-0F03-42CB-B7D7-7B1061EDFB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2905125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Conversion, saved, search, partner performance, funnel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E76D0D5-281C-42E0-AD8B-2E663D693F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290512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Data-driven product decisions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A1E324A-DE10-40F2-9A86-9379C16C0B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CD20C37-3316-4304-A60F-270FF4617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Multi-country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8BF5586-5C5F-419D-B701-E27A6F51F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3276600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Country/region expansion, currency, locale, providers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A44BA82-0EC3-42AF-AC97-DFE00FE42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27660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Long-term scale beyond UAE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6D2F801-99F5-42EF-ABE5-F84E68010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D12BED1-74A9-4749-AD70-B405ACE33E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Personalization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82C8CB7-D9CD-4841-A4D3-4B9F8FE4B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3648075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Preferences, recommendations, premium offers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65FB6EA-F3AF-4A53-99E3-74CA7C1D8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3648075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Retention and monetization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7B7A113-1240-4630-BEA9-D76B69A780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200B69B-FCC1-4D0B-86A5-E1F780999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31563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APIs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C72495B-1739-4401-8A3A-3508472E6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34783" y="4019550"/>
            <a:ext cx="425958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B2B integrations and webhooks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887C318-8726-4435-8C17-4404040304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8663" y="4019550"/>
            <a:ext cx="4016587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Scales supply operations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773C1F8-2F42-403B-9179-34F873E559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502E8EF-AABF-4CDF-B4CD-60AD38E1F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0205BD5-C617-4652-B792-2E24F761A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AI and growth should amplify a working marketplace, not mask missing operations.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DFB5FE8-7070-4103-AA85-385FA5FF34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2A4E507-614C-4E2C-B4FB-3E259E935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0E0B8CF-0C29-46F9-9BF3-2434AB425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1544495430"/>
      </p:ext>
    </p:extLst>
  </p:cSld>
</p:sld>
</file>

<file path=ppt/slides/slide6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90FE175-6A9C-4EF6-BA5C-E9745AFA0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A526AB1-1B35-49E6-81A9-64E498330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5925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8031CB6-7FAC-46A9-8BD9-1E6C9B06A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3639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HIRING PLAN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B0C70CA-1C2A-415E-BA9F-98CE4A600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Hiring Plan: Small Senior Launch Team First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1F6A8D8-43D7-4D16-A340-9110B56FC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Recommend team buildout.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47EFDC3-8CD0-4139-A580-69A350A960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DFB7C0E-3707-46C8-A41D-4BA304B089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8194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FF76669-3B49-4795-9764-FE5E69493F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1885950"/>
            <a:ext cx="25527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When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98028EC-2F89-4EB6-9C15-4CD4B276C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1885950"/>
            <a:ext cx="52197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D9CEA59-7BDE-4C52-BF18-0D9EA0338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440E10A-2458-4288-8176-1B6AA85E1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8194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Backend/platform lead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BF279AE-4EBB-43C4-9224-392726286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2162175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Now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12AF131-E561-47BF-BF86-DAD16E7068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162175"/>
            <a:ext cx="5219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Own API, data, RBAC, payments, integrations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CC52D24-A666-44A6-A714-295382DF3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FA5E856-972D-4E11-BF26-BB31E102B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8194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 lead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F1A7285-7B03-4C69-A368-663E91308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2533650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Now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9D03507-940E-412C-87FA-6DA89A4D1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533650"/>
            <a:ext cx="5219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Own iOS/Android quality, checkout, store readiness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1A79EBF-3820-4ED5-A8F3-B964C195E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953C79C-D907-49D3-B607-E2CEFB0B1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8194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Frontend/dashboard lead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E72982A-CE6B-4200-97C1-ECBBA6FEF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2905125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Now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23ABCF5-A546-4800-A1EA-7FCAE8C90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905125"/>
            <a:ext cx="5219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Own website, dashboard, operations UI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E52523F-FB64-4C8C-8B57-FF98BA6387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9EB73FD-7D37-4E30-9EF2-12591D8CB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8194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DevOps/security lead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44813C7-4A7C-4161-A328-BBEE48670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3276600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Now or fractional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08D8CE3-225F-4710-BC30-7E8892E55C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276600"/>
            <a:ext cx="5219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Own environments, CI/CD, secrets, monitoring, security gates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2820A59-CF0A-4F13-AB5C-B7C3013CC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E2DCB67-02D7-424E-8BFC-6BE6D5AED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8194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QA automation lead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04B9AE5-FA1C-4EA4-8B12-C2E8CCF59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3648075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Now or fractional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762CD96-82DE-4BD1-8A04-DD88E56F8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648075"/>
            <a:ext cx="5219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Own E2E, mobile smoke, dashboard/API evidence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EACAA9D-1446-4B63-AF5B-036D0BA88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9D619EC-075D-4A42-9FDD-CECC97634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8194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Product manager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05C96BC-108F-4467-AEA0-132030CA8F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4019550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Now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E4960A3-3B56-497C-B651-B3FE57D413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4019550"/>
            <a:ext cx="5219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Own scope, acceptance, analytics, partner workflows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2D93DC5-B15D-4961-9FCC-ED56C65C8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3243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B06387F-CA65-479A-A749-D89C2BD3E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91025"/>
            <a:ext cx="28194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integration engineer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41C2191-1AFC-47C9-AA4F-86D8E32D9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4391025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Phase 2/3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64DCA61-B981-4CB8-B9AB-84994FCA2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4391025"/>
            <a:ext cx="5219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Provider APIs, health checks, category launch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09A99C8-BD65-42BB-BAFC-3A3C87854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6958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8CC8E59-E890-4C3C-B650-74DA4F51C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762500"/>
            <a:ext cx="28194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Data/analytics engineer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4646A37-DA2C-4E00-A660-6936F5AD0D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4762500"/>
            <a:ext cx="2552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Phase 3/4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8267B473-C8F9-44C4-8407-7D36705FA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4762500"/>
            <a:ext cx="521970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Reports, funnels, personalization, executive dashboards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101127FE-48C3-41A1-91C9-9A3F9D739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0446640D-54C0-45FC-8F85-BD12A3F01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A851F463-2CB4-4F83-9989-07CA5DFD5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 compact senior team can move faster and reduce rework.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48F19ADA-5843-49E5-B633-B1A732143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21E6FD22-B932-4ABD-962D-73D853FE5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C30C9E61-DE9D-4A7E-9F91-881918C4E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61</a:t>
            </a:r>
          </a:p>
        </p:txBody>
      </p:sp>
    </p:spTree>
    <p:extLst>
      <p:ext uri="{BB962C8B-B14F-4D97-AF65-F5344CB8AC3E}">
        <p14:creationId xmlns:p14="http://schemas.microsoft.com/office/powerpoint/2010/main" val="15182093"/>
      </p:ext>
    </p:extLst>
  </p:cSld>
</p:sld>
</file>

<file path=ppt/slides/slide6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1A8E087-72B2-4AE5-B444-5FA64D20F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9EE220F-B092-4CA0-93E5-9821AEB52C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0726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8E27900-E46F-4B2B-83C7-E1C52DB1FC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8440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BUDGET &amp; RESOURCES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2674709-3C37-4343-896D-62D34AF961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Budget and Resource Needs: Fund the Launch Blockers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7D3FAAC-9AC3-41D7-87E4-7D6D17E317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Show resource categories.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77F6DC0-18D3-4469-A893-EAF40DDCC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3339198-72AD-42FE-B261-11E2488E4D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People: senior backend, mobile, web/dashboard, DevOps/security, QA automation, product management.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Cloud and tooling: hosting, managed Postgres/Redis, CDN/WAF, object storage, secrets vault, Sentry/observability, CI minutes, EAS, app store accounts.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Commercial infrastructure: Stripe/Telr accounts, legal terms/privacy, provider contracts, KYB/document workflow, support tooling.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AI and maps: Anthropic or selected AI provider, OCR/translation provider, maps/location provider, quota budgets and monitoring.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Design/content: bilingual content, destination imagery, marketing copy, sales pages, app store assets, screenshots, brand polish.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12BB7C7-2C93-4D26-9FA1-D1B3A7C99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383E279-E601-449F-A03D-B61FE7DBF2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DA6CBCE-307B-44C9-AC76-628EA7D56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People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F75ECCC-E1E0-4BA0-8198-E2296703E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largest investment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131AA39-62D5-43C8-8B7C-9AAE274316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D691F6A-E7AA-40F7-80EA-EBCDFFCE8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A0FFA2A-4E3F-4AED-AF65-9CF31AE8D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Cloud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FEEF817-D1BB-4B22-9839-7A38D70E70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production reliability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B7E081C-47FA-4285-BF07-35AB3B30C3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9CF2399-11AF-42A7-9373-64514236A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9875B2E-8E40-41D4-B4C0-5DABA52BF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Accounts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01E9BD4-50B4-40D0-835C-AA0A70643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Apple/Google/payment/AI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32A310C-E2E5-42E3-BDB8-5F7587249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D02AB1A-72E3-4AFF-8564-6D0CFA5C23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4BA6D5D-4990-45B8-B99B-D570BE1606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Legal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A934B06-9BE4-41BF-B7D9-790F8CE48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terms, privacy, provider contracts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2DEAF74-8911-40FD-90FD-6DA0278D9F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42D295F-9CFD-4EEF-8DAB-A1E8FB3EB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1294052-D7F7-4269-B6B7-6654541B0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budget should prioritize launch-critical platform loops, not broad feature expansion.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BBAC891-7BC6-42B4-9FFE-0017CEA239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68FDBFE-F2FC-4AA3-8925-9D35CFD349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3F947D1-4C24-4CE1-B9CF-8B7C397FEA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62</a:t>
            </a:r>
          </a:p>
        </p:txBody>
      </p:sp>
    </p:spTree>
    <p:extLst>
      <p:ext uri="{BB962C8B-B14F-4D97-AF65-F5344CB8AC3E}">
        <p14:creationId xmlns:p14="http://schemas.microsoft.com/office/powerpoint/2010/main" val="1925693275"/>
      </p:ext>
    </p:extLst>
  </p:cSld>
</p:sld>
</file>

<file path=ppt/slides/slide6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DF923D7-5A82-40D7-A743-A29228219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BD775A4-C0FE-4BA6-82E0-E80307F49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2974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F529518-F7F7-47A0-9D89-ECD3A9410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0114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CEO DECISIONS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708DA75-3492-4C3A-8DE4-050E0A3FC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CEO Decisions Needed: The Next Gate Cannot Be Solved by Code Alone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E50FC14-98A7-46DA-9291-A2E00EFF4D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List decisions needed from CEO/founders.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985A844-ED9A-478A-8746-831B62239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3164AB3-3EF3-4922-BFB2-A09062AEFA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273823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Decision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052E0B5-E99B-402D-847C-BC9738387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57380" y="1885950"/>
            <a:ext cx="392678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Why it matters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8948357-5E8F-406F-96B4-15BE1AB47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1885950"/>
            <a:ext cx="392678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Recommended action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FBA9B88-8681-4A33-B5E4-6A8616FA8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AD426D0-C042-4D62-825F-0E3322451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273823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Launch scope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FF91BFC-0913-4BE5-88F7-4A431BC6E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57380" y="216217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Avoid overpromising every category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A412B84-39FC-4D83-AA4E-E454323CA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216217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Phase One demo scope and live category modes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CF550D8-E340-4B76-87F5-BC6B12016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06E4444-77F5-4BB9-962A-01F8937D15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273823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 strategy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6855C6D-7FC4-40ED-BA7C-F94A2BF03C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57380" y="253365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Need real supply and contracts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5EE4CAC-C10A-4F77-9023-347F2C31E9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253365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Select first 2-3 provider categories for live readiness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C6DC8AF-3077-4869-8D0C-EC9ED63E2B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05F6CDF-2D7A-45DE-A1EC-353757C68C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273823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Payment provider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85764F2-4189-4377-9643-5227DF1BE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57380" y="290512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Required for paid bookings/orders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2E537DE-9E85-416C-8217-D893BABB3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290512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Stripe primary and Telr UAE fallback path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7A0CFAD-07FD-4EF3-BCD1-F0653877FF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D808F45-207F-4E01-9954-8A1A54B657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273823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Infrastructure budget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5E955A5-E55C-4301-BDAB-4F96EC748D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57380" y="327660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Production environment required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6300185-09CD-470F-9017-A3BF436F77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327660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hosting, DB, Redis, storage, vault, observability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1A1F38E-CBE3-4D96-8FD8-9B136AA805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9205EA6-2F56-4464-982F-61B79B92A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273823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Store ownership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B84331D-4165-4CF8-B71C-E0C6B5E26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57380" y="364807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TestFlight/Play blocked without accounts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74A636F-184B-4717-9082-0717F44B93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364807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Assign Apple/Google owner and credentials process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FD27CEF-9B22-4B30-953F-AFA815367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A97F1B2-1112-4497-A89A-95F18E0D5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273823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Security/legal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85CEDB8-CF93-4166-85B8-97CDAF6FBB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57380" y="401955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Privacy, terms, PDPL, payments, uploads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2EB65E0-E053-4F03-885B-8DB6EC887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4019550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legal review and compliance owner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05E5E4D-AA9E-4B99-BBCC-37638A360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3243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25CC695B-A8DD-4E52-92AE-CA9658526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91025"/>
            <a:ext cx="273823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Hiring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8405CDF-41E4-4B3D-9D80-DB005586A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57380" y="439102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Execution risk too high for one person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6C72714-EEBF-46B8-92D5-E09DEF78F8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98465" y="4391025"/>
            <a:ext cx="392678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senior launch team plan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A0A2956-DD9E-4978-9252-56058251D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98140E9-124A-4466-B232-00786309D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94481BD-AD31-41EC-A8A3-0DC7818B8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CEO decisions determine whether Navi moves from demo to launch.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1C8855F9-17D0-42EA-BABA-A325F895C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1AB3D0F5-7A09-4D84-A5E6-99CC16E00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A4C55282-2BFC-4CBB-BD97-A9BA28350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63</a:t>
            </a:r>
          </a:p>
        </p:txBody>
      </p:sp>
    </p:spTree>
    <p:extLst>
      <p:ext uri="{BB962C8B-B14F-4D97-AF65-F5344CB8AC3E}">
        <p14:creationId xmlns:p14="http://schemas.microsoft.com/office/powerpoint/2010/main" val="272052676"/>
      </p:ext>
    </p:extLst>
  </p:cSld>
</p:sld>
</file>

<file path=ppt/slides/slide6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7DB54EE-F1F1-4405-A206-3EC5B3130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612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4D0B45F-92D0-47AA-BA08-041225755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209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FE2C58D-232B-4DD8-9CA5-A913065052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9812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FINAL RECOMMENDATION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1E8A8AD-F1F9-4881-A8AA-CC86CD450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Final Recommendation: Launch a Controlled Platform Readiness Wave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F34110C-BE06-41E3-8AB2-8F89A003A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B9C8DA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B9C8DA"/>
                </a:solidFill>
                <a:latin typeface="Aptos"/>
                <a:ea typeface="Aptos"/>
                <a:cs typeface="Aptos"/>
              </a:rPr>
              <a:t>Close with clear CTO recommendation.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A7822FA-3828-4962-956F-08092DF04D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7710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E6C61BD-2781-4DBE-A372-81894C5E3D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057400"/>
            <a:ext cx="67818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Do not keep adding random features until the foundation loops are complete.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Approve a 60-90 day launch-blocker wave focused on real APIs, RBAC, partner onboarding, payments/refunds, dashboard operations, telemetry, QA, and store readiness.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Keep the PDF design direction, but judge success by connected platform behavior: mobile action, API, database, dashboard, audit, QA evidence.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Use demo mode for CEO/investor storytelling, but keep demo data isolated and never confuse it with production readiness.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Run a weekly executive readiness review: completed loops, P0/P1 blockers, demo evidence, budget decisions, risk owners.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AEF249C-7473-4E66-98C5-365FB74A8A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C643772-319B-4FE4-AB77-F825F5911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790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73E8"/>
          </a:solidFill>
          <a:ln xmlns:a="http://schemas.openxmlformats.org/drawingml/2006/main" w="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DEBDADE-3AD8-43F1-9CDF-27BCE5503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1914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Go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91DA611-CA23-4600-B970-90D3C8B31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190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continue foundation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7B482CE-7838-4DB0-AB86-524F987AA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0A3B681-4D9D-4F15-AEC1-5D60FFF6A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552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F766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1CFB0C-4755-4D3F-B3FF-2ED13CB82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676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No-go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97F9B4B-192B-4FA5-BA07-557AB7674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952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paid launch today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13046FC-24FD-4CC3-8D49-9AD21037B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4246B6F-3355-486F-AFCF-77F462D7A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314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F97316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F4DC97A-FCE8-46BE-ADDE-032D0822B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438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60-90d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1A1D0CA-C73A-45C9-8B07-FA367EE99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714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readiness wave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C675AB6-49BD-4B20-A9D3-5D60CDAD5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304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F66B942-3859-4490-A9B5-0B3540285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07670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A86D2BD-B02D-4990-A6CB-0A069D8AB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200525"/>
            <a:ext cx="2743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CEO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FF8486A-195A-4A98-B0CD-2888C1CFAB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4476750"/>
            <a:ext cx="2743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88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scope/resources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16E37FC-AE97-4A68-BB1E-4F861FA05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F14BB9C-38F0-4998-8335-80F7AE27E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1A6BF53-2E27-48D2-9F0D-0FC019112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Navi is worth continuing, but the next investment must complete real platform readiness.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B4639A2-77AA-49EE-AED0-8B4CB9FD5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96DE3BF-DBE4-46AF-A53C-F854259ACF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DCBD837-3D83-4BB2-820A-EAD35A518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64</a:t>
            </a:r>
          </a:p>
        </p:txBody>
      </p:sp>
    </p:spTree>
    <p:extLst>
      <p:ext uri="{BB962C8B-B14F-4D97-AF65-F5344CB8AC3E}">
        <p14:creationId xmlns:p14="http://schemas.microsoft.com/office/powerpoint/2010/main" val="1979590445"/>
      </p:ext>
    </p:extLst>
  </p:cSld>
</p:sld>
</file>

<file path=ppt/slides/slide6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35CC48D-0B05-45E2-B994-88626767D0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96BA3DB-331D-4C53-AF38-089E4906F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184B5BA-CB94-4606-8DFD-7CDDFE557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TICKETS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735196D-77BA-468C-93FD-8CBF99526E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CTO Tickets: Architecture, Governance, Investor Confidence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9C26F1A-7167-42BD-9790-C868C887B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report for CTO role.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D805778-F22D-487F-B89D-70DC6E005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A0714C2-042C-4723-97CF-6763BA3FCB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1252538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5DC7D0C-EB57-4B98-B1AC-11E052FC6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1885950"/>
            <a:ext cx="2961084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Ticket / work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FD6B2EE-9284-428B-B9EA-5456DD1294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1885950"/>
            <a:ext cx="108168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C3C6801-D554-4E54-A7E6-B56F752FD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1885950"/>
            <a:ext cx="2448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 if skipped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3B570ED-6493-4547-BBDE-C0AAD4C8BD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action /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78D9534-54AC-4506-A879-4367CAF92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0A4B3BC-F233-44D8-8185-8953E4254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Completed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808553E-F92B-47FC-A551-3612A00BA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1621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 separation, monorepo direction, architecture docs, audit reports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FD91253-5F0F-466A-8D60-699B1461C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1621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6F62D99-AC39-4B53-BED9-C633F9A66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1621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N/A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ECC2417-F0A5-49BD-86CB-59055F86B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 as governance baseline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E79BE47-472A-42CF-9DFF-733B1EB7DF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073561B-7F73-4778-A6FD-24E2E42F2C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3FA0735-2C89-4228-800D-E208A9C294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5336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Platform readiness tracker and CEO decision log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D64876E-160C-4DCD-B1CD-6E707949A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5336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DE9046E-23A5-43AA-8AFC-C96F1765E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5336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Scope drift and hidden blockers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14002D0-8951-4C15-8DF1-D996A7F15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Create weekly CTO readiness review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F9FB2BF-1701-413B-B8F2-0C670F49F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ED0F417-B140-4EA4-93B4-7A3C3BA47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DCF8A95-58B9-4EF2-B935-8C76AB60E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90512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Architecture decision records for payments, AI, provider modes, secrets vault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2C536FA-703C-4515-AE69-4A87473D0C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90512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47AC280-40DD-4819-B880-2787C01FA9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90512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Rework, unsafe launch choices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CBDD3F5-50EF-4F3B-9DDE-78E131F774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Approve ADRs before implementation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3824062-0E97-41C0-A258-9C691B1AE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0947F35-AFA4-411F-B7DC-10549BA2D2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B89E2B1-80AC-43CC-85E9-A6EA0F8C1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27660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Technical due diligence package for investors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F323BDA-AE5F-4F51-BD4D-69C8E079CA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27660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0BB4B27-CD59-48FF-93B8-79D687AA2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27660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Lower investor confidence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7F5F910-0624-464F-BB27-5F72B81BEE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Package architecture, QA, security, roadmap evidence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EAFDA7F-1444-47A1-9234-85FEEB48A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655F10C-CB68-42D2-A319-09FF58100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1B39B66-5001-4BFF-B8F9-FDECF7EFC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CTO work should convert ambition into governed architecture and credible evidence.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E7356BE-2F93-434B-AF14-62F199DA6F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6E16750-C382-4344-90F4-EFF5E3575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3CA20305-43B4-4860-BC5A-F124BF221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65</a:t>
            </a:r>
          </a:p>
        </p:txBody>
      </p:sp>
    </p:spTree>
    <p:extLst>
      <p:ext uri="{BB962C8B-B14F-4D97-AF65-F5344CB8AC3E}">
        <p14:creationId xmlns:p14="http://schemas.microsoft.com/office/powerpoint/2010/main" val="1287373394"/>
      </p:ext>
    </p:extLst>
  </p:cSld>
</p:sld>
</file>

<file path=ppt/slides/slide6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0B9CBE8-1889-4E17-BAB5-705219C88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50095F8-40C1-45D4-834B-8C86F3155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927C799-9EDB-4055-B678-5FC580D728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TICKETS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39CEC64-407D-4990-95E2-C542F0FBB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VP Engineering Tickets: Delivery System and Quality Gates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CCFBE27-987E-4057-AA75-525243B48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report for VP Engineering.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E56171E-ACD5-42DD-B24A-347024DB4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321BBC1-7F11-4ABC-9FB8-043FBE6DAD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1252538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37FBDE6-BEE1-42F8-804D-0BC81F9F2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1885950"/>
            <a:ext cx="2961084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Ticket / work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1DCBC29-9F1C-4A15-83FF-20109DA0B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1885950"/>
            <a:ext cx="108168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480386A-10B9-4B95-BACA-66908D3BD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1885950"/>
            <a:ext cx="2448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 if skipped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83AFFD8-CA76-4AA1-9A00-6E3356185A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action /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4AB767E-AEE3-41CC-8DE0-B0AA6C92D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22B067C-226D-4482-8A51-BB0F102ED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Completed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8C74CDC-5C1D-4B22-B289-333697254A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1621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Repo checks, local build reports, prompt tracker, release docs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3A9B32D-F970-44BC-AEA7-E9BECC5241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1621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068F839-347C-4651-8F02-7EA1EB78C9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1621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N/A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0405C96-BA3A-4041-BE2F-D29B48421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 as baseline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E899017-0EF8-4792-B99D-500783058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6B51A5B-BE61-45BE-9936-6C660F572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9B823C8-6F9F-4C0D-9D99-7D3886DF3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5336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Slice-based Wave execution and blocker ownership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6AD9297-D217-4778-8BE7-8E6297ED8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5336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93F67D8-5CAE-47D8-985A-D554EC2AEB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5336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Giant PRs and mixed work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86085F4-043B-4C12-9736-3506135CD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Enforce one platform loop per slice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580D8CD-0A68-4723-8A2E-6053F5413D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7772710-FDA9-41EC-B385-03D61651B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835A413-9C33-4D19-B541-453BFFD4C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90512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Definition of Done across all apps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710C7C7-2221-4FDA-A32E-7C22CACB6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90512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320FE31-5BED-4A64-B81F-BDEB9D393D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90512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Fake completion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CD07673-B070-4BAD-BD6E-4E7A2A477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Adopt API+DB+dashboard+QA criteria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BEEF322-AF96-4C6E-A771-65CE19C3B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08A5549-DA08-4414-944B-E055C8C34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DB8C185-64EF-4180-95D7-AF8B9DE380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27660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Sprint dashboard with P0/P1 blockers and owner status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5B8B93E-8D2C-41C8-8312-64422FB0BE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27660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782BEBA-CD5F-49DA-A1F0-52CB4C1CD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27660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Leadership lacks visibility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FC3834F-3FB7-4176-8329-697B44BE0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Report weekly to CEO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8C5E44C-CEF5-4660-9B19-64D2F68946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C9277F86-12FC-4E3D-B2AD-2F2ECF8F20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4D70A68-73E8-419D-A3FE-D6F983D5EE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Delivery must be managed by platform outcomes, not individual task volume.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89457E34-642B-422B-AE63-7763F7274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CD127158-848C-48C7-85EB-EC3B50811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16CE4873-4D49-46FE-BA12-1B9F2596E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438406214"/>
      </p:ext>
    </p:extLst>
  </p:cSld>
</p:sld>
</file>

<file path=ppt/slides/slide6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711A053-3157-4AAC-8AED-EFC7F92FD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7FE2ED9-BA0D-4740-BD47-B1B2B78558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0583DC9-E5A2-4933-8910-0D26AF866E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TICKETS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81B3F47-DE0C-4522-BF7B-2E00D4AD5D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Backend Lead Tickets: API, DB, RBAC, Commerce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6D06766-484B-479C-91F6-379EF37BB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report for backend.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08730C1-5DC8-43CC-8A56-83DCF23E6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7E89899-BDA9-458A-A708-BA28FAB9F6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1252538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4352163-D6AB-4C52-BA3F-D6C2FC5E6E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1885950"/>
            <a:ext cx="2961084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Ticket / work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58F68CB-533F-40BF-AF56-D182F2FCA9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1885950"/>
            <a:ext cx="108168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B154937-A633-449C-8DB4-F97411459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1885950"/>
            <a:ext cx="2448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 if skipped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0BBA0C2-F9B9-472D-A2FA-99AB84D39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action /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E8B9B34-9340-4660-89C4-172804DA22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370F265-933A-41F2-9E63-7EA1FD7C0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Completed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7466150-8D14-4BE0-B08D-31D47B42A9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1621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Auth, seed data, public APIs, search, saved, trip planner basics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7BC61B3-E4E6-4B65-A522-F0FA61DB8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1621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BF7E257-5A18-4F07-9DAF-E73CC143C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1621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N/A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7F98C4B-60A6-4E1A-9970-9A209EE1C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Stabilize with tests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CFE89CB-4AAC-4EF9-A745-708C7E70A6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EC8FBA9-21AB-45F8-ABCB-F58C68BCE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92F4169-4369-4518-AC2F-FB3290125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5336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RBAC reflection, engagement events, dashboard analytics endpoints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48E70DB-B599-42F3-B407-D6D79D25D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5336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57E2F32-B5CD-44F8-AF7D-779D5F72D2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5336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User behavior invisible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C86ACAE-F89D-41B2-B59A-F2A31441C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Expand event catalog and API docs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2BAD8D1-48B0-480D-B31C-047B2CB2F8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F616E54-4066-4464-924D-F1ECD00435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9D24FBC-2335-4D36-A63C-96E142CC6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90512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PartnerApplication + KYB upload + approval workflow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0C94BC8-916F-45BA-BA74-CE803DEDA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90512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00BFB38-51DA-4650-9B39-E97D4B778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90512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provider acquisition loop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C90B2A5-9EFC-4CFB-9D5B-571C11D6E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Build public apply to dashboard approval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8759A0F-3FC2-4493-A68B-CA1BAD49B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08895CC-2F15-4BD3-A876-C43CED447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A0EA003-3C1A-44ED-92B2-F10CA3C96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27660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Payment/refund/webhook/idempotency E2E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33D3DDF-D68F-45C4-BF7C-A47417223E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27660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18DC1A4-0092-4F3C-8FE2-86ACB33C50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27660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paid launch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64D87AF-3E19-4FC0-8245-3942B99D11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Implement sandbox loop and tests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31F5096-46F9-48B8-92D9-06D8E0C38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F982944-6863-43B2-B396-779D22DD4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2F7A131-6E21-41F4-917E-60389E3A4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6480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Provider/staff/driver scoped APIs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2DB0C58-3B56-418F-BDDC-76F7078AB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6480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E5FA63D-75AA-4B45-BEFD-D78EF0331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6480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Data leakage and broken operations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20A219D-0A49-48F2-AADF-1B4E26DCE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Enforce business/assignment scope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5FC79F72-3387-4478-A3F4-4A2DEDE1E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9528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249C1BDD-C490-4295-9901-8DF71F7C2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195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D4512CF8-5457-4996-B36B-19BEAD3F6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40195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Content management write APIs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F5876AC4-6EA4-47E4-BC8E-CFE1EE3B9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40195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E528F7E8-4F56-4B5E-942B-6D3AC253F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40195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Dashboard cannot control app/website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7587268D-7594-4A4D-A274-E558A8A11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40195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Build audited content endpoints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CD8404AA-E0C2-4C6B-8845-0269CF80FB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31B2E46F-9916-4F42-B6C2-04CBCDD751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E827705D-58E0-45E6-8F8B-68830A37C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Backend P0s are the main production launch blockers.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30A62E7C-0295-4FA2-A85F-CF23D4FAC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64B13447-701A-4C68-A025-409A835051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8DB9B124-B596-4DBD-A37F-9A02E0AB8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715968760"/>
      </p:ext>
    </p:extLst>
  </p:cSld>
</p:sld>
</file>

<file path=ppt/slides/slide6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118D750-5FE9-460C-8E5C-FEAAB5A2C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0D1621A-49D2-4ED4-8D73-BF343833E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E6FDE94-74F7-4370-92C9-F81F6CF344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TICKETS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0BB3282-FF92-46F6-95C4-B2C811990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Mobile Lead Tickets: Native Quality, Checkout, Store Readiness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015D149-A7FB-4D1F-84E6-4605A96A8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report for mobile.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48A224A-459D-4350-B211-ED36B05A61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FE65E8B-9334-4DEB-8011-558E8CCCC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1252538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FC87AA0-D997-4E46-8B6D-AE6B7E354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1885950"/>
            <a:ext cx="2961084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Ticket / work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F73DEEF-1E8A-42C9-BE15-9EDE68CCD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1885950"/>
            <a:ext cx="108168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2996102-442F-47E8-8B91-935C68B9F2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1885950"/>
            <a:ext cx="2448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 if skipped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EB41B6C-82BF-4D42-93CC-4EDF2C5E7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action /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4634F72-A5DF-4EEF-BAE7-D5261EAE7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2DCDDA6-F5CF-4FDA-AF5A-CF968CEB20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Completed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B1A67C4-C6D4-4681-AB6F-504A3A6644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1621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PDF-aligned screens, navigation, API reads, native warning fixes, local iOS/Android build reports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04F0663-3B94-4E20-BAC8-2735B98C4E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1621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F223903-B317-444B-9D83-C7752AD984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1621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N/A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B98320B-0F6C-40E3-AC1B-7997E3E6D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Preserve demo path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740A491-7068-4FCA-808B-209FC8AE4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C01D4D3-F682-4692-BBE9-2678078B6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D35E515-2E38-46B4-8CF7-54B8C29D1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5336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Search, save, trip planner, translator, profile API integration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5CA9943-3771-4D71-80CD-520C27CFAE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5336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CFED33B-B6CF-419B-BD30-B92F3F03AD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5336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Partial user journey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9060E64-F3BA-4AFC-94C9-7E00EF3FC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Finish error/loading/empty states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16C3677-D2D9-4C39-A348-518705D91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71C0B03-254A-4A54-950F-AE3B38B77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AEE5296-36D7-4290-9183-ED1AE55995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90512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Full checkout/payment sheet and order flows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1FA737E-20E3-4DB7-A3FC-681F0EC45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90512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132E703-22BB-4EB3-9267-435EA2A8ED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90512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revenue-capable app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177B479-2214-4BFE-A571-CA897311BF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Integrate with payment backend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686FD50-5FC9-4848-A6BA-5C6274DDE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741AFC3-E54D-42AB-BCDB-012A3702C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82E1701-4210-43BA-AB2B-A009EF74D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27660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iOS TestFlight and Android Play signing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0FC8801-2DC0-40F4-AA20-933DB01D0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27660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6DDE8A0-4230-4D1D-93AE-51EECE416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27660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Cannot distribute externally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34BBA77-43F1-4BBE-8EA4-F50FCCD4F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Requires Apple/Google/EAS access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9F9BF63-7561-41E1-80D8-2198231E48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B53A7C5-88A7-4142-8D4C-477E8B02F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D8A889D-2708-4D95-98E7-81DFA66BB5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6480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Full RTL/accessibility/device matrix QA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ACC32B2-3E6F-48A0-B44C-4B3B22841C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6480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43F8A2A-DD11-4AB5-B7ED-C7A9233A7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6480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Poor Arabic/user experience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020BEF1-7A49-40E1-B808-42A279D479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Run iOS/Android QA and fix layout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9FECACD2-DD1C-46B2-97D4-B0342FBB6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A092E8CB-3E47-429B-985C-4F50061BB4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7828C59-E9C7-4056-9C04-6576E0764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 can be demo-ready before it is store-ready; do not confuse the two.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9CE76EEC-42A0-469E-972B-95E0D0F0D6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2A11A9F5-8C2D-4B5F-8B59-340FE17B3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885FA04E-0829-4C41-B0FA-D59E373C14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68</a:t>
            </a:r>
          </a:p>
        </p:txBody>
      </p:sp>
    </p:spTree>
    <p:extLst>
      <p:ext uri="{BB962C8B-B14F-4D97-AF65-F5344CB8AC3E}">
        <p14:creationId xmlns:p14="http://schemas.microsoft.com/office/powerpoint/2010/main" val="96993898"/>
      </p:ext>
    </p:extLst>
  </p:cSld>
</p:sld>
</file>

<file path=ppt/slides/slide6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E798B69-6455-48CE-9D25-CBEF9BED7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44426DC-5120-4E3B-9A83-B839232F9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F35C402-4184-46EA-BFD5-026285F0FF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TICKETS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B64D38E-F6C1-40B0-8551-5F7B5E4400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Frontend Lead Tickets: Dashboard, Website, Shared UI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E01215C-4573-4BE0-AF5A-526A6ED99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report for frontend.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B565064-D702-4F04-B3F4-0D1053A23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973FA80-2C73-4C5F-BA98-813A5D971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1252538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E6AEEF7-850B-4EE2-B484-E0BFB2B4AC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1885950"/>
            <a:ext cx="2961084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Ticket / work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522D3FD-3AD0-4AD6-B136-87757A503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1885950"/>
            <a:ext cx="108168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26C2E25-2991-4802-8307-4658016F5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1885950"/>
            <a:ext cx="2448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 if skipped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C67D4ED-5852-4CBA-98E1-55BAB582AA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action /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B8B121E-C7A7-477A-A291-BBF7DA81DB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DFD2305-829B-4977-9083-C6ABF8D9F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Completed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0805728-DD5C-4DB6-BC85-C41248469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1621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Dashboard API helpers, permission map, website SEO/legal groundwork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18016D9-4B30-40C8-AC68-01A927CD36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1621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1FE9EFA-4228-4407-AE40-F8A97407FD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1621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N/A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78DB4BE-046C-4F7B-9438-76F3B7562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 as base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1B57F71-C5E6-4C13-9DE4-B74BD3142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389A705-63CD-4026-A625-03B4A990E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84DF3D1-B6BE-408B-BC9A-EB845EE6D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5336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Engagement dashboard and API-backed pages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DE04B88-C9F6-44A8-A054-0C0393B0C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5336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EF609A8-19A0-468D-8892-B92BBA3C88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5336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product insight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BAA2DD2-F850-4146-BF4D-B734A94110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Expand to bookings/orders/content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C6C3581-2AE7-4BD5-B633-3BB02A85F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EEF1D56-54F7-407E-9795-0792A8D37C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0366244-86CF-4B9D-B166-7EC5D9672C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90512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Partner apply website flow and dashboard review queue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FC49037-DDC1-4B81-86B2-FE0DCA21C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90512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E844F10-B565-49F4-93DA-5E703C4DE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90512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B2B funnel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AC665A0-9A7D-4600-A575-9A0CA2EFD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Build apply/approve/login/listing flow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DC0FC6C-4D1C-42C1-A98D-55EF89DF5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F5813E9-1998-45F9-BBA3-3A40041B24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CB6422C-C0B0-4784-8C98-493E3F65C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27660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Admin/provider create/edit workflows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7D9C593-CBAC-4E27-87A9-5ED377162B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27660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76BCC7B-B2B6-46A8-8419-7AD4754237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27660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Static operations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802C8C9-C53B-4DD5-939C-2FA2A330B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 shared validators and API clients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5692090-3C59-4CEC-A1C9-DB419FFE6C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3AC646A-0439-4051-85F1-D0C884F4B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F895140-8E79-49EF-99E3-D0DB3EE97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6480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Bilingual marketing/sales pages and SEO evidence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D50F085-01DD-4522-990F-17BB1E1AA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6480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22F009FC-025A-4D1A-BBA3-FD58EDFE39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6480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Weak acquisition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9E863B01-B419-4213-BADF-5A93A0601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Complete EN/AR pages and Lighthouse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7F2973FF-6780-4C74-BA45-381170A0E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9C2A3921-DA59-4B15-98A7-96FB0E8E0E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2A54275A-BFD6-4AF5-8715-B530F3B48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Dashboard and website are commercial infrastructure, not secondary UI.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F58B0F19-985D-4D6A-B733-9D85257C4F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0C89E2A5-FBF2-4087-9B74-0CCAE90E7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FAF347E0-65F8-4EB4-BD1F-0E062F39A9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69</a:t>
            </a:r>
          </a:p>
        </p:txBody>
      </p:sp>
    </p:spTree>
    <p:extLst>
      <p:ext uri="{BB962C8B-B14F-4D97-AF65-F5344CB8AC3E}">
        <p14:creationId xmlns:p14="http://schemas.microsoft.com/office/powerpoint/2010/main" val="943160878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65B23ED-8F4F-45D9-A7BA-223292E84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6924219-74FD-43D4-A4B7-4CE294C0F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0040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4182EC8-35A8-42F6-93A4-AD9E78373C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7754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PLATFORM OVERVIEW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2F83DAB-9C38-4DC1-A375-8B115E7A6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Platform Overview: Four Separate Apps Connected by Secure APIs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72CAFC2-4F0F-4A31-B4CE-6D72E139CE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Show the separation rule and how data flows.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78DD6F8-A249-4475-8DFA-51339D8B5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2238375"/>
            <a:ext cx="384810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05ACFFD-EEA7-447D-88FF-08D3789EB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2562225"/>
            <a:ext cx="33528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CENTRAL API + DATA CORE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6C38F3D-F41F-47DA-9825-ECB2F44FB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2981325"/>
            <a:ext cx="3048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0">
                <a:solidFill>
                  <a:srgbClr val="CAD9EA"/>
                </a:solidFill>
                <a:latin typeface="Aptos"/>
                <a:ea typeface="Aptos"/>
                <a:cs typeface="Aptos"/>
              </a:defRPr>
            </a:pPr>
            <a:r>
              <a:rPr sz="1013" b="0">
                <a:solidFill>
                  <a:srgbClr val="CAD9EA"/>
                </a:solidFill>
                <a:latin typeface="Aptos"/>
                <a:ea typeface="Aptos"/>
                <a:cs typeface="Aptos"/>
              </a:rPr>
              <a:t>Auth, RBAC, bookings, orders, payments, content, audit, analytics, integrations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45BB570-8142-44FF-89CC-1E0CD5272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095500"/>
            <a:ext cx="2571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28575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A1828E5-ADEE-4ACC-9615-2A27D366E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266950"/>
            <a:ext cx="2247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Mobile App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2D37C45-1B30-48C8-B59F-116DB9D89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571750"/>
            <a:ext cx="2190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78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878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iOS + Android customer journey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EF179C0-5FB4-4D21-9250-ECA058E69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810000"/>
            <a:ext cx="2571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28575">
            <a:solidFill>
              <a:srgbClr val="0F766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C230657-69D9-4325-AD13-5B3A168E9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981450"/>
            <a:ext cx="2247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Website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EC175A6-EE1E-4145-8B20-AB26B08AEC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286250"/>
            <a:ext cx="2190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78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878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Marketing, SEO, partner acquisition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E2C830F-BB1B-40AD-ACDF-A1D978EECC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2095500"/>
            <a:ext cx="2571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28575">
            <a:solidFill>
              <a:srgbClr val="F97316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242079A-8029-458B-8115-FB4FC46E6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266950"/>
            <a:ext cx="2247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Dashboard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1EF2BD4-7A42-45EB-A56A-FEE0DC30E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571750"/>
            <a:ext cx="2190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78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878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Admin, provider, support, finance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86B9D8-4AE0-4129-8259-BBA41E54B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3810000"/>
            <a:ext cx="2571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28575">
            <a:solidFill>
              <a:srgbClr val="7C3AED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02997D2-E274-46D5-A9E2-3319AE96C4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3981450"/>
            <a:ext cx="22479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F00BB6C-F2D9-4A70-8FED-90A11E450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4286250"/>
            <a:ext cx="21907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78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878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Hotels, taxis, food, SIM, activities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145D96B-50F6-482B-AA39-4B644F7A38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2533650"/>
            <a:ext cx="8191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8A4A5C4-A478-4898-9CD5-1DFE0E7D8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4248150"/>
            <a:ext cx="8191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D0BC836-8D96-479F-9139-A43DDB27C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533650"/>
            <a:ext cx="723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969D8E2-EB6D-4265-AA5D-6BD288EEA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48150"/>
            <a:ext cx="723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1369DE3-0F1E-45DF-A83B-ADECE39C4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933950"/>
            <a:ext cx="100965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Mobile, website, dashboard, and API remain separate applications.</a:t>
            </a:r>
          </a:p>
          <a:p xmlns:a="http://schemas.openxmlformats.org/drawingml/2006/main">
            <a:pPr algn="ctr">
              <a:defRPr sz="1013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Shared packages hold types, validators, config, design tokens, and API clients.</a:t>
            </a:r>
          </a:p>
          <a:p xmlns:a="http://schemas.openxmlformats.org/drawingml/2006/main">
            <a:pPr algn="ctr">
              <a:defRPr sz="1013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Business logic belongs in the API, not in the mobile app or dashboard.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D5E92DC-73E7-4614-BB7A-5AC54E6486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C6F9C19-99C8-43A0-BC8C-60F95E13B2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63CE283-FF6A-44D5-BEEA-DFAF7C0F8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Separation is not bureaucracy; it is how Navi avoids becoming a fragile prototype.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F36E5CB-0174-49B0-93E6-7C0E029754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E56A62B-C9AF-40ED-A4BD-8CDBBFBF8F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41ACFA6-ACA2-47B4-990C-B0EC94980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317455971"/>
      </p:ext>
    </p:extLst>
  </p:cSld>
</p:sld>
</file>

<file path=ppt/slides/slide7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1347F3F-1E62-4D23-A752-2AE0A3B07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8730FAD-9929-41A6-BE71-B4FC13186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B96AA8D-78CC-4293-A3BC-8EA551E8E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TICKETS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BB72765-45B0-4D79-8231-C2ADE0A3A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DevOps Tickets: Environments, CI, Store Builds, Reliability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7326D28-A799-4224-94B1-1BB7359A0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report for DevOps.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148CF8F-6B61-4382-A08B-89E543BB89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7C9FD07-E4D7-4E45-82F3-F590261CAE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1252538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662156B-D593-41C3-A561-F9142B3C8E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1885950"/>
            <a:ext cx="2961084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Ticket / work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02F26A2-5D5F-49C9-9130-F94EFFAF0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1885950"/>
            <a:ext cx="108168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CE85324-2902-4258-B995-5D6FF579C2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1885950"/>
            <a:ext cx="2448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 if skipped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DB913A7-776A-454A-9672-2E82B33E3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action /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E48A8E2-9C80-4F7D-8CB6-EB0994B5E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3A19B7A-D547-404B-AB48-F55721B9B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Completed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62C25A5-CFF8-46A0-A5F0-DDB816748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1621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Local build reports, EAS config, release docs, CI groundwork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FCCF912-9988-4651-8FF0-9E075BF54A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1621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0BFA81E-F471-48AC-ADF2-E07D1E170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1621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N/A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D04A926-590D-423D-8B49-458C047B3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Keep green checks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DB264A9-F736-46CC-BA10-EC961B518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4727FE3-5B58-4178-806B-2462FAA0A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0BF77F5-F6CE-4FF6-896A-D682D6768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5336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Store build readiness and artifact validation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1E69791-0F0C-480D-A4CC-F3E48FE4E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5336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735E90C-1DF3-4D27-AC17-E6B7E868B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5336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Unreliable release path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21F00C6-8784-4F89-89C2-09ACFC774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Resolve Android 16KB alignment and signing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870251E-2CBF-4F35-808E-8645F832BF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6AC907F-98B3-4D12-AEEA-0D56C1FC5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F044384-9C8F-472F-80CA-D8BCA7FD8E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90512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Staging/prod hosting, managed DB/Redis, domains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27FD7FB-D236-44F8-8E62-A04059380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90512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DDEB38E-72A1-42F2-BDC5-87CBF7832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90512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live test environment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15BD038-6406-4FF4-856F-484CA4150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Provision infrastructure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5F375AA-DC2B-4EE2-940C-F0BA17E653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D89ED3F-164E-405F-9A61-6D3C4E292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49A3923-7DD4-4DEA-B16E-C82130178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27660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Secrets vault and environment matrix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AA0FB79-9500-4CCF-ACCB-809CDE7B6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27660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72B75A1-0A10-4A66-993E-8149FB902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27660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Secret leakage/unsafe config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3019592-6C4A-4314-BC7B-7DE36C29F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Select vault and document ownership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F43D3DD-38F1-4011-B8C5-6AF9D4DA2B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B188303-FBA2-4712-AB99-EAD8F7161F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45ACDCE-0F37-4C18-B770-192B71042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6480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Sentry/OTel/logs/alerts/backups restore drill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1173F92-60AB-4EC5-A954-D4FAF70AA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6480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3C3F288-F94C-4B0F-9727-7732A32425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6480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Slow incident response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467B7E22-76FB-4CF8-A126-1E934BAA6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Wire observability and DR proof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6C29DB15-9FEE-4948-AA87-CA5CCF080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AB9B8DB5-03EE-461C-9E5E-33EEBD0624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1071EBCA-2EE4-4F20-AEE4-0AE3B4426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Infrastructure must move from local evidence to managed environments.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C3A6DE2A-711B-40D1-A793-1D0344065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93CCB1DA-18CE-47C9-8B46-5EDBBA1A1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0E2C9430-CE42-4FA9-9B2B-DA33D0D4B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70</a:t>
            </a:r>
          </a:p>
        </p:txBody>
      </p:sp>
    </p:spTree>
    <p:extLst>
      <p:ext uri="{BB962C8B-B14F-4D97-AF65-F5344CB8AC3E}">
        <p14:creationId xmlns:p14="http://schemas.microsoft.com/office/powerpoint/2010/main" val="2085182850"/>
      </p:ext>
    </p:extLst>
  </p:cSld>
</p:sld>
</file>

<file path=ppt/slides/slide7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1EA593F-7960-4F1B-A971-A82A308E7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4264DF0-C22E-4425-807E-B64B494BF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C6A62E1-ABD6-4789-8E1D-3CA0A27DA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TICKETS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C229BF0-0B63-444B-9A2D-74983245D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Security Tickets: RBAC, Privacy, Payments, Secrets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30DACA3-C108-42FC-B93D-92CB63C5E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report for security.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44DB749-5C17-46DE-8FD2-02B66CFA84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1D7797F-7C3C-4CEE-854A-832A09187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1252538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EA6EC64-0683-4B77-B9D8-9DAF1CD7B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1885950"/>
            <a:ext cx="2961084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Ticket / work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4730407-AB64-44DD-A712-B07D76D79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1885950"/>
            <a:ext cx="108168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A33020F-6B96-4394-B504-04CA61FE3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1885950"/>
            <a:ext cx="2448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 if skipped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221DCB7-9A00-4896-BC13-2A9094512C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action /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618968E-A6E1-410A-9EC6-32FA53E1D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F4B4372-89F0-4876-87D4-773FE702B8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Completed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1AB0DC2-A3DA-457F-ACBC-03AFE0CDC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1621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Security architecture docs, RBAC model docs, demo-mode safety requirements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9B37590-DBC4-44AF-A315-7EDCB6FBF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1621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4766FDA-F211-4A45-9EE9-047CDFCAA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1621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N/A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9B18116-9E28-438E-A2E7-E508B3C3E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 as control baseline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D72BE38-505C-4933-BFBF-9FCD46E75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CCE6D5D-4F1F-46C9-A5EA-E0F28381F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7CD1126-1965-4EFF-B44C-60A7D682BD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5336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Role and permission matrix implementation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F8AFDDD-CE6F-483E-8B1E-DE865DA7D4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5336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075C35A-A50D-42E2-8327-BD0EEA18C7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5336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Access bypass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2D04C51-9F5E-43BA-8602-FF4A854573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Complete backend tests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5CD1F22-4629-4ECA-B3CE-C16F998ED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739BB32-CD5D-43A3-89C3-9FFD2BC2C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ECFB143-82F3-466B-ADBD-C502FB0EC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90512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Private prescription/KYB upload architecture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054ABF5-C70D-487D-8FC5-B72059745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90512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E4038D3-0930-4284-B8B2-F70A70D0D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90512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PII/privacy incident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1AAEBC4-13E4-4D36-9E57-33AC81C96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Signed URLs, private buckets, AV scan stub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F841E57-3478-40EE-9CB9-857739888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60F11A2-B7BB-48E9-A2C4-4045CF4035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9036B94-71CB-4FDB-B003-334CAC303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27660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Payment webhook/signature/idempotency hardening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87E64B9-4D20-48D3-9CE3-AE428828E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27660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48629B2-FA1F-4504-ACE6-DD06022E3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27660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Duplicate charges or spoofed updates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7F4FDA8-5B2E-4A7C-BCE3-0615CAF0DB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Implement and test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B9F0753-980F-4D6A-8EC0-DFF1319A7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4763669-6204-4E88-9099-4E8A12B08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26C238F-3F59-4150-A6DB-049CCD44F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6480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CSRF, rate limits, security headers, gitleaks/CodeQL/Trivy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063F2E00-F217-4CBD-9B28-60E56B66B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6480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895243E-5B41-4426-8090-D14217CE6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6480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Security regression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4D5ABA3-FF4E-41D0-91BD-C67E30C99E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Add CI and runtime controls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B71DE69-6E42-48E9-8D89-7E875136A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2FB20A1B-E4E1-4B5D-8105-DF5FCCDC1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1B246BD-63A9-49CB-9DB8-64E220FC3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Security P0s are tightly coupled to payments, partners, and private documents.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172E496A-73E3-457C-BAA4-E697BEB13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99F3854C-6CC3-49ED-8545-47034414F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A4ACAE76-F6F7-4B3A-B45C-1602887F37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71</a:t>
            </a:r>
          </a:p>
        </p:txBody>
      </p:sp>
    </p:spTree>
    <p:extLst>
      <p:ext uri="{BB962C8B-B14F-4D97-AF65-F5344CB8AC3E}">
        <p14:creationId xmlns:p14="http://schemas.microsoft.com/office/powerpoint/2010/main" val="2101456241"/>
      </p:ext>
    </p:extLst>
  </p:cSld>
</p:sld>
</file>

<file path=ppt/slides/slide7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58575B1-78A4-40D6-93F9-9DCC1B446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DEDEAAD-8202-4B45-BA23-B75182D92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DA109A7-56F0-4EEE-9FA5-AD5819DDC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TICKETS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E5148C4-01F6-43CE-BC4B-9063DC02D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QA Tickets: Evidence, Regression, Store Acceptance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2A6C0E6-1D1F-4E32-93D5-BCCB02F6B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report for QA.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D7F34FC-F297-47F3-A420-5F1673F81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67C78FB-D67D-4B0B-8E5D-DB51321F8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1252538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60217FD-E50B-4873-BEC7-0910766FF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1885950"/>
            <a:ext cx="2961084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Ticket / work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60575C6-7B3A-468D-AA03-4663C7321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1885950"/>
            <a:ext cx="108168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7DC8F34-CEBF-4DEC-8275-5A85363BC5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1885950"/>
            <a:ext cx="2448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 if skipped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D868E57-F8CD-4B47-B0EC-8641BE6E30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action /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6BFFC41-E47A-471B-A3C4-CC0F5A9194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2F713A6-85FE-4C5A-AF5B-9BBBB82F59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Completed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48A78F2-4BE1-4468-93A3-A6B603708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1621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QA/release reports, local checks, iOS/Android build readiness evidence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60464DF-EA9C-4937-8BF9-F2A4CD3FD9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1621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BA38DFD-9D4A-4E55-8A7E-2CDFB5D68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1621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N/A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6690FFA-2572-4983-902D-B5C671FD3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Use as evidence baseline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1A659FB-4AE1-46F5-AFAB-6F4D232D4A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9D6DCD5-BCE9-4CCD-AADE-CFB60A3A0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666278F-FBD9-487B-8D03-BB5BB2828B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5336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Button/action scans and platform reflection audits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F628AD2-0320-4E54-A9CA-F2B9B9E13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5336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E5B3838-E1F6-4FCD-8B22-CA6AF088A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5336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Fake readiness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1891EB9-FF60-4B37-8CAF-267D93A60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Keep registry current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206435A-32FF-49EF-A2ED-32D6BDFA4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ED86B0A-7605-4C5A-B6B2-00094CF52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DD77902-3177-45E2-B641-944608D2E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90512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Automated API/RBAC/provider isolation tests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7680049-2EC5-42AA-8DCD-4637AC901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90512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EE11A2D-8788-4A0C-949F-2A37A48AA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90512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Security and data scope failures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415CE34-EF67-4C0D-83EB-35BDCB3D4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Add test suite and CI gate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986B839-8C5B-4AFE-8C3A-74AEA28D19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1817EC6-4E5C-4DA0-9EA6-E9A771F0F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9F53321-6C95-4A7B-BDB6-225649F3C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27660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Mobile iOS/Android full screenshot matrix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0BCAD82B-3123-4010-919B-B7022FF44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27660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39047F1-B171-4951-A0E4-CADED985D2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27660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Demo/store defects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6E29F2E-CE2F-4318-A680-00E5E75E0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Capture device evidence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0B6084A-DF77-4D5D-9E62-62A36A70A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77081D6-3C7E-474A-AB80-F04FC24A84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B5D9297-1E60-457D-9222-25275A7B5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6480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E2E journeys: partner apply, booking, payment, order, dashboard reflection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45E9566-56BA-4F07-B7E8-AD99F986B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6480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3147F413-9D04-470D-B9EF-A164E8453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6480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Market flows unproven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642D05F0-FD92-43B7-95D7-67A5BBD1D9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Build Playwright/Maestro/API tests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67C8DA4E-DE30-45C1-AE12-3B8A62E479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76D0B902-BB82-41E6-B939-877407F633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E7347B1-846A-4619-8AB0-021B4779E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QA should produce the evidence package leadership can rely on.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F4EADA28-25A8-4F48-94D5-0E9534B8D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49778A4D-A5AB-4E75-8F59-830C738FB6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A976587D-E1E5-4890-B9BF-7A6D6B80E1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72</a:t>
            </a:r>
          </a:p>
        </p:txBody>
      </p:sp>
    </p:spTree>
    <p:extLst>
      <p:ext uri="{BB962C8B-B14F-4D97-AF65-F5344CB8AC3E}">
        <p14:creationId xmlns:p14="http://schemas.microsoft.com/office/powerpoint/2010/main" val="1089498243"/>
      </p:ext>
    </p:extLst>
  </p:cSld>
</p:sld>
</file>

<file path=ppt/slides/slide7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8E9AD53-1A7C-493D-844D-626D916B8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B9BA78F-3EF2-47E9-A475-52872F75A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6611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56758E4-C7E2-4289-B4B4-8728433F7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4325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ROLE TICKETS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1A42D60-1A6A-4749-94D4-A8F05626A5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18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Release Manager Tickets: Controlled Demo, Store, and Production Readiness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EC4932E-3CCD-4838-8C17-E7311A436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Ticket report for release manager.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D155A1A-35AE-4F0F-ADF0-A1A1DEA201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790700"/>
            <a:ext cx="1093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B8806D4-DC64-4329-8EA5-8AB3FA9F4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885950"/>
            <a:ext cx="1252538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20ADF90-3E45-410C-A007-69DEDD8C2B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1885950"/>
            <a:ext cx="2961084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Ticket / work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7B4CA81-261F-48CC-8FAD-AEBE173F60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1885950"/>
            <a:ext cx="1081683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0E13A1B-C33C-41E9-AB4C-FB23B01A6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1885950"/>
            <a:ext cx="244852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 if skipped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57D3D88-0CC2-4707-BF67-39FF0474E2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1885950"/>
            <a:ext cx="2619375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1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1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action /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76BB967-2199-4022-8564-6CB71E68A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955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3104C47-9CAD-47F6-BE06-1125FC59A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1621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Completed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5EB1C67-25DF-4BDB-A97A-4938854D5E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1621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Release docs, store-readiness report, branch/push evidence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9F3CDB5-546D-44C0-9D37-4DEB09BCB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1621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EC3DB25-48F3-4CF1-BA7F-E70DAC9282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1621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N/A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A09BB2D-1B93-4841-839A-FD652559F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1621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Track artifacts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C9FACE3-E867-4E90-8407-EFC81C0444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6697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75B228F-412E-4D9A-9EB2-5A4BB144D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3365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WIP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D8EBD41-1323-4EB4-8844-8A12F81984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53365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Demo freeze and scripted journey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77506CA-B001-473C-B9AF-0BFF0DB7EB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53365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5960F15-DC6E-4EC3-B74F-F2D46168A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53365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CEO demo instability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3ED5C9E-0407-43C8-BECA-3E87149D85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53365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Freeze known-good branch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9F7F48C-C082-438C-B51A-EEAABDE227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83845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34919D5-5E38-4248-8A45-5F9AAEB3DD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0512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9A20CEB-B600-4EDE-A3DB-989B1284E9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290512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TestFlight and Play internal testing submissions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0CD21BB-3A4B-4654-AF17-90659BBEB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290512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P0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FE8CA47-ED23-4305-9623-DA4015062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290512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No external mobile testing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6B81972-2F53-4E06-8C1B-9C8323813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290512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Requires account credentials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CE00574-DBDB-4629-A5D3-7C33C8C6A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209925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F6FC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0A9F25C-95F3-4CB0-BA38-464D82AF0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76600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655B76B-35BE-4CB4-A0B0-C9129C776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276600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Production release runbooks per app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11E12BC-8959-47E8-9B0A-32A81489E5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276600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7876B6D-EDF6-44B4-A058-64BD944CE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276600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Unclear rollback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48B00D5-CF04-49F8-A2B3-7F9716CCE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276600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Create API/dashboard/website/mobile runbooks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DE46939-A267-49A6-B9E9-90A78373B6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581400"/>
            <a:ext cx="10934700" cy="3714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CAA0D33-B8BD-49EB-A714-BDACAE0E9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48075"/>
            <a:ext cx="1252538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Missing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4905D14-6AEB-4715-95A2-F2985C3615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71688" y="3648075"/>
            <a:ext cx="2961084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Release readiness scorecard and sign-off process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6FDFDA7-5A5B-40B9-9B84-9DFBDEC1B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7072" y="3648075"/>
            <a:ext cx="1081683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P1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2B78A94-F467-47EC-A68D-F711E78E6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055" y="3648075"/>
            <a:ext cx="2448520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Ambiguous go/no-go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A2E521F-F92A-49BB-B9E9-8EC0E13723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05875" y="3648075"/>
            <a:ext cx="2619375" cy="2571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Adopt weekly release review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EFDCB084-4D58-4E54-A704-37AE718948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7729445E-6D50-4957-8052-600A7C2865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99DA49F-ADA4-400A-8516-6AB32BE04E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 strong release process protects the CEO, investors, and first customers.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E02F940B-1CC6-492E-84E3-7132C15EB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AAA9A158-4D5B-4EEE-9012-11F0C75E04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129F42F5-DD1B-466C-AB30-DBCF9CA40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73</a:t>
            </a:r>
          </a:p>
        </p:txBody>
      </p:sp>
    </p:spTree>
    <p:extLst>
      <p:ext uri="{BB962C8B-B14F-4D97-AF65-F5344CB8AC3E}">
        <p14:creationId xmlns:p14="http://schemas.microsoft.com/office/powerpoint/2010/main" val="1235913959"/>
      </p:ext>
    </p:extLst>
  </p:cSld>
</p:sld>
</file>

<file path=ppt/slides/slide7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FBDCEB8-7BDA-4953-8C70-B38AC14BCD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25E3E50-495F-45D1-87E7-E80431CA2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200406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115643-1E85-4DB8-BE37-C788F33DA1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77546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OPERATING CADENCE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C53B330-1DE4-44F3-AA19-A2735E932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4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4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Next 90 Days: Executive Operating Cadence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488022A-AC80-4AF4-801B-1AF1EF8AB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End with actionable operating rhythm.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C912200-A381-4789-A0E8-E66C63800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181350"/>
            <a:ext cx="106680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4027DB5-06E6-4724-83F5-B8CB53961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038350"/>
            <a:ext cx="249555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98D4A63-D37E-4C8A-8650-AFEC1FE1E3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24790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Weeks 1-2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B9AED47-3152-40B4-BE9C-FFB353762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495550"/>
            <a:ext cx="2228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Stabilize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2DFBB5D-2DFA-4D4C-8BCE-D195CC69A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762250"/>
            <a:ext cx="22288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6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Freeze demo branch, close P0 auth/RBAC gaps, provision staging, confirm accounts.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82D7055-6ECF-4B46-9777-B66E64F5CC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86150" y="2038350"/>
            <a:ext cx="249555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D7D111B-92D4-43F6-8584-3130FF73C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224790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Weeks 3-6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F53C79B-460C-4FDE-8715-BCC54A655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2495550"/>
            <a:ext cx="2228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Platform loops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C1CFC62-A774-4F49-8575-74ECF48768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2762250"/>
            <a:ext cx="22288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6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Partner apply/approve, provider listing, booking/order reflection, dashboard write flows.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232E2FF-40A8-427E-8B36-73412BF798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038350"/>
            <a:ext cx="249555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2D50254-1CCA-41EE-818A-FB9152D683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24790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Weeks 7-10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8342C18-3FAB-4E48-86CB-F65D45AA50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495550"/>
            <a:ext cx="2228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Commerce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800EDF4-7FC8-459F-BD20-BE25D48CA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762250"/>
            <a:ext cx="22288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6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Stripe/Telr sandbox, refunds, webhooks, payments dashboard, receipts/notifications.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E89A591-FA15-4474-8FDA-06292FEEF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038350"/>
            <a:ext cx="2495550" cy="1600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A71A7BD-8394-4738-BCCF-51861122C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247900"/>
            <a:ext cx="2228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Weeks 11-12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ECF9ACD-E481-483B-93B8-E5F8DA77C1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495550"/>
            <a:ext cx="2228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Demo/launch gate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B0FF836-5EB0-41C5-AC44-C36B86EE7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762250"/>
            <a:ext cx="22288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6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6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Full QA, TestFlight/Play internal, investor demo script, release scorecard.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131BCE1-9EA2-4BBB-8E41-3F55C72376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14800"/>
            <a:ext cx="1028700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88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88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Weekly CTO readiness review: completed platform loops, blockers, risks, QA evidence, CEO decisions.</a:t>
            </a:r>
          </a:p>
          <a:p xmlns:a="http://schemas.openxmlformats.org/drawingml/2006/main">
            <a:pPr algn="l">
              <a:defRPr sz="1088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88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Do not move a feature to demo-ready unless it has route/API/DB/dashboard/audit/test evidence.</a:t>
            </a:r>
          </a:p>
          <a:p xmlns:a="http://schemas.openxmlformats.org/drawingml/2006/main">
            <a:pPr algn="l">
              <a:defRPr sz="1088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88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Prepare separate investor demo, partner demo, and internal operations demo scripts.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969EE57-2E02-4362-87AA-50C8B8A185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5CA135D-41B0-4CE0-91A5-76EC31B6A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363EB20-CCE7-4FE0-80D7-D0A49F08C3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next 90 days should prove the business system, not only polish screens.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3D96B68-0AF8-4CD3-8E22-0BE00D350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92B4EC1-037E-4FF4-BEA3-8EA65C33F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41CF094-EC28-457C-BE17-9740EA3E98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705449798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E8666D6-F496-42D1-B960-F0FE67298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2A71588-2876-4EDF-90E2-3BB047580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79832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92E5485-28D0-4D61-93B9-2E6974C865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56972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USER ECOSYSTEM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11CEDC9-F774-4CAD-AD58-F5462D232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User Ecosystem: Demand, Supply, Operations, Governance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99559D5-5322-4BE6-B308-6079E57A5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Explain all actors and their roles.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FB859E4-BFB1-424E-8E96-825CD03029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2381250"/>
            <a:ext cx="228600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AAC27CB-CC30-4761-A67B-11C08CD12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05400" y="2705100"/>
            <a:ext cx="1981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Navi Platform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C4A4F76-39CE-4EAD-B1C6-4305CBC709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57800" y="3067050"/>
            <a:ext cx="1676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0">
                <a:solidFill>
                  <a:srgbClr val="CAD9E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CAD9EA"/>
                </a:solidFill>
                <a:latin typeface="Aptos"/>
                <a:ea typeface="Aptos"/>
                <a:cs typeface="Aptos"/>
              </a:rPr>
              <a:t>marketplace + operations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B76C939-5D2F-4225-885C-C5010348C1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047875"/>
            <a:ext cx="15240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33DAB2E-515E-48D1-B030-B45F32E01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247900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Guest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F6980BA-E4E9-4053-BF84-40853E9A69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733800"/>
            <a:ext cx="15240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7B6035E-E7B8-4DF4-B28E-346598452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933825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Tourist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8F73A79-81EA-477D-AA5A-ED0C0EEDA5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0" y="1809750"/>
            <a:ext cx="15240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0C0184C-D8DA-4128-9263-9B2BCF12C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2009775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Premium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E0A083C-255B-4F99-8561-57B0FF22F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0" y="4095750"/>
            <a:ext cx="15240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D23E5E9-41F7-4F4C-A444-88DA4FFD6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4295775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Partner Owner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A7EE8B7-A475-4178-9857-A110511BCD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1809750"/>
            <a:ext cx="15240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6A34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DDBE489-DB67-4CC4-879A-3C5B1B582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009775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Provider Staff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422A50F-06B2-4FC8-909A-B630E1A054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4095750"/>
            <a:ext cx="15240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EF4444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F9C3B6F-3609-469C-BF8B-629A25EFE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295775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Driver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D9988BB-169D-4B92-BD01-2410C0ACC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29850" y="2047875"/>
            <a:ext cx="15240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7111F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B8AD173-6056-4120-8C05-9AF9C968C0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5100" y="2247900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Support Agent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9BB3644-C7A4-4D73-AEA4-EB40E8C2A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29850" y="3733800"/>
            <a:ext cx="15240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2F5BFF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4C7A85B-D83F-41A5-8648-693709257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25100" y="3933825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Super Admin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2FFB41B-2D0F-4ECE-A11C-534432D30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838700"/>
            <a:ext cx="102870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13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Guests can browse public content and emergency numbers only.</a:t>
            </a:r>
          </a:p>
          <a:p xmlns:a="http://schemas.openxmlformats.org/drawingml/2006/main">
            <a:pPr algn="ctr">
              <a:defRPr sz="1013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Tourists and premium users create demand through saves, bookings, orders, trip plans, and translator usage.</a:t>
            </a:r>
          </a:p>
          <a:p xmlns:a="http://schemas.openxmlformats.org/drawingml/2006/main">
            <a:pPr algn="ctr">
              <a:defRPr sz="1013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Partners and staff operate supply: listings, prices, availability, orders, bookings, and status updates.</a:t>
            </a:r>
          </a:p>
          <a:p xmlns:a="http://schemas.openxmlformats.org/drawingml/2006/main">
            <a:pPr algn="ctr">
              <a:defRPr sz="1013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013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Admin and Super Admin roles govern quality, access, content, reporting, and audit trails.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1E36FB1-EDD2-4AD2-AE36-902AA8694F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F614A7D-789C-49AA-B7B0-116C4A229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62BE63E-C271-4F6F-A041-6F0B7BEF01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The customer app is only one face of Navi; the platform succeeds when every role has the right access and data scope.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86869F8-14F7-4BC2-93E2-757591C7F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CA84FBE-2372-435F-8763-967E00A41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B877900-BADB-4680-AB23-0694152AE1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1899229122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887814A-211A-45E4-AD1B-96E168BD6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6125851-655E-45FB-AAA1-5703B28BD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285750"/>
            <a:ext cx="193548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0">
            <a:solidFill>
              <a:srgbClr val="07111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A45A518-F911-4E17-BABD-8AA71C4379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371475"/>
            <a:ext cx="170688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CUSTOMER JOURNEY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94A7123-59D8-4ACA-B3B9-3111E258CD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858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defRPr>
            </a:pPr>
            <a:r>
              <a:rPr sz="2175" b="1">
                <a:solidFill>
                  <a:srgbClr val="07111F"/>
                </a:solidFill>
                <a:latin typeface="Aptos Display"/>
                <a:ea typeface="Aptos Display"/>
                <a:cs typeface="Aptos Display"/>
              </a:rPr>
              <a:t>Phase One Customer Journey Must Be End-to-End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0BBED6C-11FE-43FF-8ADA-9DD3939B6E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181100"/>
            <a:ext cx="8572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90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90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Turn the 25-screen PDF reference into a working platform journey.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A2FE652-8108-4A35-9E63-C140D9B4F0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11F"/>
          </a:solidFill>
          <a:ln xmlns:a="http://schemas.openxmlformats.org/drawingml/2006/main" w="19050">
            <a:solidFill>
              <a:srgbClr val="1A73E8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9C77C16-6726-48D2-9C39-A2B9797B8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Onboard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F0A7774-C3D6-4B8E-8016-5C2C7CD56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CAD9EA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CAD9EA"/>
                </a:solidFill>
                <a:latin typeface="Aptos"/>
                <a:ea typeface="Aptos"/>
                <a:cs typeface="Aptos"/>
              </a:rPr>
              <a:t>splash, intro, language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774E7BE-D2AD-4417-A9E2-BB71A0FD3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31AF615-1DE9-49A0-895F-7D7CAC841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B12AAE1-955E-4C23-88D7-3617D36CC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33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0F766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F960778-21D5-4D41-BDC6-15F87ADD6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Auth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658AF12-BBDA-4B8E-B2B9-DF1EC94546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register, login, guest mode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B001425-CC2D-4D13-B0C8-FE2F683BC3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7763A91-C2AC-4745-97B3-0CCF56515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DBD4B39-6448-4F26-AD1D-F66188829F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A901075-6A7A-44DC-B548-DF8EAF9B9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Explore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EE9244E-3356-4C2F-A8A2-490222980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home, discovery, search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9246B7D-10F0-458E-9D11-3A11FB59F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FE74705-440F-495B-8A77-EA5C9F9D2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1837412-1D1A-4B7C-AD0B-BA4C4979A1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7C3AE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65FF4CA-1282-4F6F-9218-ECFFBC047F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Save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4FC9606-E0D5-4C3F-A885-D37B21C25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favorites and trips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C1D73F6-7F22-4669-BB0D-352B2ACF6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485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0A96BC0-10FC-4F26-BCB6-6D2649119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5EF9FF4-C37A-488B-AFF1-D4779702BC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771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16A34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6A8D432-BE13-419E-A7B9-BD003C64C0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Book / Order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1BE2C83-56D4-44EC-B5C7-246AC9082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stays, taxi, food, SIM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74F28CF-3D70-4D0D-9C2C-ECFC2E1542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3050" y="289560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D8F69E4-E54E-41FA-9F08-0C9617A1E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838450"/>
            <a:ext cx="95250" cy="952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835468D-5016-44D6-BD62-3AA2BC1FAB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2381250"/>
            <a:ext cx="1447800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19050">
            <a:solidFill>
              <a:srgbClr val="EF4444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6B25B46-3E7E-4D3A-A669-94263CCED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2628900"/>
            <a:ext cx="118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Operate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AC06905-AD5B-457C-BCC3-002744B5F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971800"/>
            <a:ext cx="1143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35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35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dashboard, provider, audit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26B9881-92B6-429B-A800-7B5B2235FF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905250"/>
            <a:ext cx="994410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5B32444-ADBD-4B9B-8A56-48E7B1D2B1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4171950"/>
            <a:ext cx="94488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Every CTA must either navigate, call an API, open a native action, or be clearly disabled by feature state.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Every meaningful action should create or update backend data where applicable.</a:t>
            </a:r>
          </a:p>
          <a:p xmlns:a="http://schemas.openxmlformats.org/drawingml/2006/main">
            <a:pPr algn="l">
              <a:defRPr sz="1200" b="0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07111F"/>
                </a:solidFill>
                <a:latin typeface="Aptos"/>
                <a:ea typeface="Aptos"/>
                <a:cs typeface="Aptos"/>
              </a:rPr>
              <a:t>• Dashboard reflection is required for bookings, orders, content, partner actions, support, reports, and audit logs.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B8AA5BF-22B5-4AA5-96AE-5CFF3B569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5829300"/>
            <a:ext cx="11201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B7D4FF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67561CF-F641-4C71-BFEC-F1347A55D4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981700"/>
            <a:ext cx="12001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A73E8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A73E8"/>
                </a:solidFill>
                <a:latin typeface="Aptos"/>
                <a:ea typeface="Aptos"/>
                <a:cs typeface="Aptos"/>
              </a:rPr>
              <a:t>CEO TAKEAWAY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4927A12-9841-498C-9248-1715CAFE1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24550"/>
            <a:ext cx="93345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63" b="1">
                <a:solidFill>
                  <a:srgbClr val="07111F"/>
                </a:solidFill>
                <a:latin typeface="Aptos"/>
                <a:ea typeface="Aptos"/>
                <a:cs typeface="Aptos"/>
              </a:defRPr>
            </a:pPr>
            <a:r>
              <a:rPr sz="1163" b="1">
                <a:solidFill>
                  <a:srgbClr val="07111F"/>
                </a:solidFill>
                <a:latin typeface="Aptos"/>
                <a:ea typeface="Aptos"/>
                <a:cs typeface="Aptos"/>
              </a:rPr>
              <a:t>Phase One is not complete until a user action becomes backend data and the right dashboard role can see it.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216AC6D-1873-4F7E-B681-7E4913103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" y="6419850"/>
            <a:ext cx="11201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F3772EEA-DE96-4931-BDE4-3C44E4C97C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B7280"/>
                </a:solidFill>
                <a:latin typeface="Aptos"/>
                <a:ea typeface="Aptos"/>
                <a:cs typeface="Aptos"/>
              </a:rPr>
              <a:t>Navi confidential CEO technology platform deck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A2D2AF4-9232-456F-8982-D1D4ABE4B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58550" y="6515100"/>
            <a:ext cx="419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6B728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B7280"/>
                </a:solidFill>
                <a:latin typeface="Aptos"/>
                <a:ea typeface="Aptos"/>
                <a:cs typeface="Aptos"/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1984419114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2026-05-05T16:35:28.9170000Z</dcterms:created>
  <dcterms:modified xsi:type="dcterms:W3CDTF">2026-05-05T16:35:28.9170000Z</dcterms:modified>
</coreProperties>
</file>